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sldIdLst>
    <p:sldId id="429" r:id="rId2"/>
    <p:sldId id="431" r:id="rId3"/>
    <p:sldId id="319" r:id="rId4"/>
    <p:sldId id="434" r:id="rId5"/>
    <p:sldId id="433" r:id="rId6"/>
    <p:sldId id="422" r:id="rId7"/>
    <p:sldId id="425" r:id="rId8"/>
    <p:sldId id="424" r:id="rId9"/>
    <p:sldId id="421"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154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de-DE"/>
              <a:t>Mastertitelformat bearbeiten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661F6214-F51C-4382-9BD9-1D294B7AC588}" type="datetimeFigureOut">
              <a:rPr lang="de-CH" smtClean="0"/>
              <a:t>25.10.2021</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7602285A-B9B1-4035-B216-4803B06434A2}" type="slidenum">
              <a:rPr lang="de-CH" smtClean="0"/>
              <a:t>‹Nr.›</a:t>
            </a:fld>
            <a:endParaRPr lang="de-CH"/>
          </a:p>
        </p:txBody>
      </p:sp>
    </p:spTree>
    <p:extLst>
      <p:ext uri="{BB962C8B-B14F-4D97-AF65-F5344CB8AC3E}">
        <p14:creationId xmlns:p14="http://schemas.microsoft.com/office/powerpoint/2010/main" val="485001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61F6214-F51C-4382-9BD9-1D294B7AC588}" type="datetimeFigureOut">
              <a:rPr lang="de-CH" smtClean="0"/>
              <a:t>25.10.2021</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7602285A-B9B1-4035-B216-4803B06434A2}" type="slidenum">
              <a:rPr lang="de-CH" smtClean="0"/>
              <a:t>‹Nr.›</a:t>
            </a:fld>
            <a:endParaRPr lang="de-CH"/>
          </a:p>
        </p:txBody>
      </p:sp>
    </p:spTree>
    <p:extLst>
      <p:ext uri="{BB962C8B-B14F-4D97-AF65-F5344CB8AC3E}">
        <p14:creationId xmlns:p14="http://schemas.microsoft.com/office/powerpoint/2010/main" val="436967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61F6214-F51C-4382-9BD9-1D294B7AC588}" type="datetimeFigureOut">
              <a:rPr lang="de-CH" smtClean="0"/>
              <a:t>25.10.2021</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7602285A-B9B1-4035-B216-4803B06434A2}" type="slidenum">
              <a:rPr lang="de-CH" smtClean="0"/>
              <a:t>‹Nr.›</a:t>
            </a:fld>
            <a:endParaRPr lang="de-CH"/>
          </a:p>
        </p:txBody>
      </p:sp>
    </p:spTree>
    <p:extLst>
      <p:ext uri="{BB962C8B-B14F-4D97-AF65-F5344CB8AC3E}">
        <p14:creationId xmlns:p14="http://schemas.microsoft.com/office/powerpoint/2010/main" val="31948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e-DE"/>
              <a:t>Titelmasterformat durch 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a:xfrm>
            <a:off x="457200" y="6356352"/>
            <a:ext cx="2133600" cy="365125"/>
          </a:xfrm>
          <a:prstGeom prst="rect">
            <a:avLst/>
          </a:prstGeom>
        </p:spPr>
        <p:txBody>
          <a:bodyPr/>
          <a:lstStyle/>
          <a:p>
            <a:r>
              <a:rPr lang="de-CH">
                <a:solidFill>
                  <a:prstClr val="black"/>
                </a:solidFill>
              </a:rPr>
              <a:t>11. Mai 2016</a:t>
            </a:r>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a:xfrm>
            <a:off x="6553200" y="6356352"/>
            <a:ext cx="2133600" cy="365125"/>
          </a:xfrm>
          <a:prstGeom prst="rect">
            <a:avLst/>
          </a:prstGeom>
        </p:spPr>
        <p:txBody>
          <a:bodyPr/>
          <a:lstStyle/>
          <a:p>
            <a:fld id="{3FB5AD4B-472E-422F-ABD9-5325803BD55F}" type="slidenum">
              <a:rPr lang="de-CH" smtClean="0">
                <a:solidFill>
                  <a:prstClr val="black"/>
                </a:solidFill>
              </a:rPr>
              <a:pPr/>
              <a:t>‹Nr.›</a:t>
            </a:fld>
            <a:endParaRPr lang="de-CH">
              <a:solidFill>
                <a:prstClr val="black"/>
              </a:solidFill>
            </a:endParaRPr>
          </a:p>
        </p:txBody>
      </p:sp>
      <p:sp>
        <p:nvSpPr>
          <p:cNvPr id="9" name="Inhaltsplatzhalter 8"/>
          <p:cNvSpPr>
            <a:spLocks noGrp="1"/>
          </p:cNvSpPr>
          <p:nvPr>
            <p:ph sz="quarter" idx="13"/>
          </p:nvPr>
        </p:nvSpPr>
        <p:spPr>
          <a:xfrm>
            <a:off x="7740650" y="620713"/>
            <a:ext cx="46038" cy="239712"/>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pic>
        <p:nvPicPr>
          <p:cNvPr id="8" name="Grafik 7">
            <a:extLst>
              <a:ext uri="{FF2B5EF4-FFF2-40B4-BE49-F238E27FC236}">
                <a16:creationId xmlns:a16="http://schemas.microsoft.com/office/drawing/2014/main" id="{BD9AA068-080C-4177-A153-39B342E5F9CA}"/>
              </a:ext>
            </a:extLst>
          </p:cNvPr>
          <p:cNvPicPr>
            <a:picLocks noChangeAspect="1"/>
          </p:cNvPicPr>
          <p:nvPr userDrawn="1"/>
        </p:nvPicPr>
        <p:blipFill>
          <a:blip r:embed="rId2"/>
          <a:stretch>
            <a:fillRect/>
          </a:stretch>
        </p:blipFill>
        <p:spPr>
          <a:xfrm>
            <a:off x="7486651" y="87627"/>
            <a:ext cx="1526337" cy="739146"/>
          </a:xfrm>
          <a:prstGeom prst="rect">
            <a:avLst/>
          </a:prstGeom>
        </p:spPr>
      </p:pic>
    </p:spTree>
    <p:extLst>
      <p:ext uri="{BB962C8B-B14F-4D97-AF65-F5344CB8AC3E}">
        <p14:creationId xmlns:p14="http://schemas.microsoft.com/office/powerpoint/2010/main" val="40848766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e-DE"/>
              <a:t>Titelmasterformat durch 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a:xfrm>
            <a:off x="457200" y="6356352"/>
            <a:ext cx="2133600" cy="365125"/>
          </a:xfrm>
          <a:prstGeom prst="rect">
            <a:avLst/>
          </a:prstGeom>
        </p:spPr>
        <p:txBody>
          <a:bodyPr/>
          <a:lstStyle/>
          <a:p>
            <a:r>
              <a:rPr lang="de-CH">
                <a:solidFill>
                  <a:prstClr val="black"/>
                </a:solidFill>
              </a:rPr>
              <a:t>11. Mai 2016</a:t>
            </a:r>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a:xfrm>
            <a:off x="6553200" y="6356352"/>
            <a:ext cx="2133600" cy="365125"/>
          </a:xfrm>
          <a:prstGeom prst="rect">
            <a:avLst/>
          </a:prstGeom>
        </p:spPr>
        <p:txBody>
          <a:bodyPr/>
          <a:lstStyle/>
          <a:p>
            <a:fld id="{3FB5AD4B-472E-422F-ABD9-5325803BD55F}" type="slidenum">
              <a:rPr lang="de-CH" smtClean="0">
                <a:solidFill>
                  <a:prstClr val="black"/>
                </a:solidFill>
              </a:rPr>
              <a:pPr/>
              <a:t>‹Nr.›</a:t>
            </a:fld>
            <a:endParaRPr lang="de-CH">
              <a:solidFill>
                <a:prstClr val="black"/>
              </a:solidFill>
            </a:endParaRPr>
          </a:p>
        </p:txBody>
      </p:sp>
      <p:sp>
        <p:nvSpPr>
          <p:cNvPr id="9" name="Inhaltsplatzhalter 8"/>
          <p:cNvSpPr>
            <a:spLocks noGrp="1"/>
          </p:cNvSpPr>
          <p:nvPr>
            <p:ph sz="quarter" idx="13"/>
          </p:nvPr>
        </p:nvSpPr>
        <p:spPr>
          <a:xfrm>
            <a:off x="7740650" y="620713"/>
            <a:ext cx="46038" cy="239712"/>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pic>
        <p:nvPicPr>
          <p:cNvPr id="8" name="Grafik 7">
            <a:extLst>
              <a:ext uri="{FF2B5EF4-FFF2-40B4-BE49-F238E27FC236}">
                <a16:creationId xmlns:a16="http://schemas.microsoft.com/office/drawing/2014/main" id="{DC5354C9-2784-410F-B1FF-4A516357EA1C}"/>
              </a:ext>
            </a:extLst>
          </p:cNvPr>
          <p:cNvPicPr>
            <a:picLocks noChangeAspect="1"/>
          </p:cNvPicPr>
          <p:nvPr userDrawn="1"/>
        </p:nvPicPr>
        <p:blipFill>
          <a:blip r:embed="rId2"/>
          <a:stretch>
            <a:fillRect/>
          </a:stretch>
        </p:blipFill>
        <p:spPr>
          <a:xfrm>
            <a:off x="7486651" y="87627"/>
            <a:ext cx="1526337" cy="739146"/>
          </a:xfrm>
          <a:prstGeom prst="rect">
            <a:avLst/>
          </a:prstGeom>
        </p:spPr>
      </p:pic>
    </p:spTree>
    <p:extLst>
      <p:ext uri="{BB962C8B-B14F-4D97-AF65-F5344CB8AC3E}">
        <p14:creationId xmlns:p14="http://schemas.microsoft.com/office/powerpoint/2010/main" val="14165061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e-DE"/>
              <a:t>Titelmasterformat durch 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a:xfrm>
            <a:off x="457200" y="6356352"/>
            <a:ext cx="2133600" cy="365125"/>
          </a:xfrm>
          <a:prstGeom prst="rect">
            <a:avLst/>
          </a:prstGeom>
        </p:spPr>
        <p:txBody>
          <a:bodyPr/>
          <a:lstStyle/>
          <a:p>
            <a:r>
              <a:rPr lang="de-CH">
                <a:solidFill>
                  <a:prstClr val="black"/>
                </a:solidFill>
              </a:rPr>
              <a:t>11. Mai 2016</a:t>
            </a:r>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a:xfrm>
            <a:off x="6553200" y="6356352"/>
            <a:ext cx="2133600" cy="365125"/>
          </a:xfrm>
          <a:prstGeom prst="rect">
            <a:avLst/>
          </a:prstGeom>
        </p:spPr>
        <p:txBody>
          <a:bodyPr/>
          <a:lstStyle/>
          <a:p>
            <a:fld id="{3FB5AD4B-472E-422F-ABD9-5325803BD55F}" type="slidenum">
              <a:rPr lang="de-CH" smtClean="0">
                <a:solidFill>
                  <a:prstClr val="black"/>
                </a:solidFill>
              </a:rPr>
              <a:pPr/>
              <a:t>‹Nr.›</a:t>
            </a:fld>
            <a:endParaRPr lang="de-CH">
              <a:solidFill>
                <a:prstClr val="black"/>
              </a:solidFill>
            </a:endParaRPr>
          </a:p>
        </p:txBody>
      </p:sp>
      <p:sp>
        <p:nvSpPr>
          <p:cNvPr id="9" name="Inhaltsplatzhalter 8"/>
          <p:cNvSpPr>
            <a:spLocks noGrp="1"/>
          </p:cNvSpPr>
          <p:nvPr>
            <p:ph sz="quarter" idx="13"/>
          </p:nvPr>
        </p:nvSpPr>
        <p:spPr>
          <a:xfrm>
            <a:off x="7740650" y="620713"/>
            <a:ext cx="46038" cy="239712"/>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pic>
        <p:nvPicPr>
          <p:cNvPr id="7" name="Grafik 6">
            <a:extLst>
              <a:ext uri="{FF2B5EF4-FFF2-40B4-BE49-F238E27FC236}">
                <a16:creationId xmlns:a16="http://schemas.microsoft.com/office/drawing/2014/main" id="{C05B93F3-651F-4549-9E54-91A62C9AF34E}"/>
              </a:ext>
            </a:extLst>
          </p:cNvPr>
          <p:cNvPicPr>
            <a:picLocks noChangeAspect="1"/>
          </p:cNvPicPr>
          <p:nvPr userDrawn="1"/>
        </p:nvPicPr>
        <p:blipFill>
          <a:blip r:embed="rId2"/>
          <a:stretch>
            <a:fillRect/>
          </a:stretch>
        </p:blipFill>
        <p:spPr>
          <a:xfrm>
            <a:off x="7498992" y="185738"/>
            <a:ext cx="1530229" cy="743776"/>
          </a:xfrm>
          <a:prstGeom prst="rect">
            <a:avLst/>
          </a:prstGeom>
        </p:spPr>
      </p:pic>
    </p:spTree>
    <p:extLst>
      <p:ext uri="{BB962C8B-B14F-4D97-AF65-F5344CB8AC3E}">
        <p14:creationId xmlns:p14="http://schemas.microsoft.com/office/powerpoint/2010/main" val="11060741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e-DE"/>
              <a:t>Titelmasterformat durch 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a:xfrm>
            <a:off x="457200" y="6356352"/>
            <a:ext cx="2133600" cy="365125"/>
          </a:xfrm>
          <a:prstGeom prst="rect">
            <a:avLst/>
          </a:prstGeom>
        </p:spPr>
        <p:txBody>
          <a:bodyPr/>
          <a:lstStyle/>
          <a:p>
            <a:r>
              <a:rPr lang="de-CH">
                <a:solidFill>
                  <a:prstClr val="black"/>
                </a:solidFill>
              </a:rPr>
              <a:t>11. Mai 2016</a:t>
            </a:r>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a:xfrm>
            <a:off x="6553200" y="6356352"/>
            <a:ext cx="2133600" cy="365125"/>
          </a:xfrm>
          <a:prstGeom prst="rect">
            <a:avLst/>
          </a:prstGeom>
        </p:spPr>
        <p:txBody>
          <a:bodyPr/>
          <a:lstStyle/>
          <a:p>
            <a:fld id="{3FB5AD4B-472E-422F-ABD9-5325803BD55F}" type="slidenum">
              <a:rPr lang="de-CH" smtClean="0">
                <a:solidFill>
                  <a:prstClr val="black"/>
                </a:solidFill>
              </a:rPr>
              <a:pPr/>
              <a:t>‹Nr.›</a:t>
            </a:fld>
            <a:endParaRPr lang="de-CH">
              <a:solidFill>
                <a:prstClr val="black"/>
              </a:solidFill>
            </a:endParaRPr>
          </a:p>
        </p:txBody>
      </p:sp>
      <p:sp>
        <p:nvSpPr>
          <p:cNvPr id="9" name="Inhaltsplatzhalter 8"/>
          <p:cNvSpPr>
            <a:spLocks noGrp="1"/>
          </p:cNvSpPr>
          <p:nvPr>
            <p:ph sz="quarter" idx="13"/>
          </p:nvPr>
        </p:nvSpPr>
        <p:spPr>
          <a:xfrm>
            <a:off x="7740650" y="620713"/>
            <a:ext cx="46038" cy="239712"/>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pic>
        <p:nvPicPr>
          <p:cNvPr id="7" name="Grafik 6">
            <a:extLst>
              <a:ext uri="{FF2B5EF4-FFF2-40B4-BE49-F238E27FC236}">
                <a16:creationId xmlns:a16="http://schemas.microsoft.com/office/drawing/2014/main" id="{E793636B-BCF4-450C-B39D-460EE0BB788D}"/>
              </a:ext>
            </a:extLst>
          </p:cNvPr>
          <p:cNvPicPr>
            <a:picLocks noChangeAspect="1"/>
          </p:cNvPicPr>
          <p:nvPr userDrawn="1"/>
        </p:nvPicPr>
        <p:blipFill>
          <a:blip r:embed="rId2"/>
          <a:stretch>
            <a:fillRect/>
          </a:stretch>
        </p:blipFill>
        <p:spPr>
          <a:xfrm>
            <a:off x="7317837" y="116649"/>
            <a:ext cx="1530229" cy="743776"/>
          </a:xfrm>
          <a:prstGeom prst="rect">
            <a:avLst/>
          </a:prstGeom>
        </p:spPr>
      </p:pic>
    </p:spTree>
    <p:extLst>
      <p:ext uri="{BB962C8B-B14F-4D97-AF65-F5344CB8AC3E}">
        <p14:creationId xmlns:p14="http://schemas.microsoft.com/office/powerpoint/2010/main" val="15348564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e-DE"/>
              <a:t>Titelmasterformat durch 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a:xfrm>
            <a:off x="457200" y="6356352"/>
            <a:ext cx="2133600" cy="365125"/>
          </a:xfrm>
          <a:prstGeom prst="rect">
            <a:avLst/>
          </a:prstGeom>
        </p:spPr>
        <p:txBody>
          <a:bodyPr/>
          <a:lstStyle/>
          <a:p>
            <a:r>
              <a:rPr lang="de-CH">
                <a:solidFill>
                  <a:prstClr val="black"/>
                </a:solidFill>
              </a:rPr>
              <a:t>11. Mai 2016</a:t>
            </a:r>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a:xfrm>
            <a:off x="6553200" y="6356352"/>
            <a:ext cx="2133600" cy="365125"/>
          </a:xfrm>
          <a:prstGeom prst="rect">
            <a:avLst/>
          </a:prstGeom>
        </p:spPr>
        <p:txBody>
          <a:bodyPr/>
          <a:lstStyle/>
          <a:p>
            <a:fld id="{3FB5AD4B-472E-422F-ABD9-5325803BD55F}" type="slidenum">
              <a:rPr lang="de-CH" smtClean="0">
                <a:solidFill>
                  <a:prstClr val="black"/>
                </a:solidFill>
              </a:rPr>
              <a:pPr/>
              <a:t>‹Nr.›</a:t>
            </a:fld>
            <a:endParaRPr lang="de-CH">
              <a:solidFill>
                <a:prstClr val="black"/>
              </a:solidFill>
            </a:endParaRPr>
          </a:p>
        </p:txBody>
      </p:sp>
      <p:sp>
        <p:nvSpPr>
          <p:cNvPr id="9" name="Inhaltsplatzhalter 8"/>
          <p:cNvSpPr>
            <a:spLocks noGrp="1"/>
          </p:cNvSpPr>
          <p:nvPr>
            <p:ph sz="quarter" idx="13"/>
          </p:nvPr>
        </p:nvSpPr>
        <p:spPr>
          <a:xfrm>
            <a:off x="7740650" y="620713"/>
            <a:ext cx="46038" cy="239712"/>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pic>
        <p:nvPicPr>
          <p:cNvPr id="8" name="Grafik 7">
            <a:extLst>
              <a:ext uri="{FF2B5EF4-FFF2-40B4-BE49-F238E27FC236}">
                <a16:creationId xmlns:a16="http://schemas.microsoft.com/office/drawing/2014/main" id="{766EFEC9-4F31-4B77-A04D-E660BF487FE8}"/>
              </a:ext>
            </a:extLst>
          </p:cNvPr>
          <p:cNvPicPr>
            <a:picLocks noChangeAspect="1"/>
          </p:cNvPicPr>
          <p:nvPr userDrawn="1"/>
        </p:nvPicPr>
        <p:blipFill>
          <a:blip r:embed="rId2"/>
          <a:stretch>
            <a:fillRect/>
          </a:stretch>
        </p:blipFill>
        <p:spPr>
          <a:xfrm>
            <a:off x="7486651" y="87627"/>
            <a:ext cx="1526337" cy="739146"/>
          </a:xfrm>
          <a:prstGeom prst="rect">
            <a:avLst/>
          </a:prstGeom>
        </p:spPr>
      </p:pic>
    </p:spTree>
    <p:extLst>
      <p:ext uri="{BB962C8B-B14F-4D97-AF65-F5344CB8AC3E}">
        <p14:creationId xmlns:p14="http://schemas.microsoft.com/office/powerpoint/2010/main" val="18945207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e-DE"/>
              <a:t>Titelmasterformat durch 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a:xfrm>
            <a:off x="457200" y="6356352"/>
            <a:ext cx="2133600" cy="365125"/>
          </a:xfrm>
          <a:prstGeom prst="rect">
            <a:avLst/>
          </a:prstGeom>
        </p:spPr>
        <p:txBody>
          <a:bodyPr/>
          <a:lstStyle/>
          <a:p>
            <a:r>
              <a:rPr lang="de-CH">
                <a:solidFill>
                  <a:prstClr val="black"/>
                </a:solidFill>
              </a:rPr>
              <a:t>11. Mai 2016</a:t>
            </a:r>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a:xfrm>
            <a:off x="6553200" y="6356352"/>
            <a:ext cx="2133600" cy="365125"/>
          </a:xfrm>
          <a:prstGeom prst="rect">
            <a:avLst/>
          </a:prstGeom>
        </p:spPr>
        <p:txBody>
          <a:bodyPr/>
          <a:lstStyle/>
          <a:p>
            <a:fld id="{3FB5AD4B-472E-422F-ABD9-5325803BD55F}" type="slidenum">
              <a:rPr lang="de-CH" smtClean="0">
                <a:solidFill>
                  <a:prstClr val="black"/>
                </a:solidFill>
              </a:rPr>
              <a:pPr/>
              <a:t>‹Nr.›</a:t>
            </a:fld>
            <a:endParaRPr lang="de-CH">
              <a:solidFill>
                <a:prstClr val="black"/>
              </a:solidFill>
            </a:endParaRPr>
          </a:p>
        </p:txBody>
      </p:sp>
      <p:sp>
        <p:nvSpPr>
          <p:cNvPr id="9" name="Inhaltsplatzhalter 8"/>
          <p:cNvSpPr>
            <a:spLocks noGrp="1"/>
          </p:cNvSpPr>
          <p:nvPr>
            <p:ph sz="quarter" idx="13"/>
          </p:nvPr>
        </p:nvSpPr>
        <p:spPr>
          <a:xfrm>
            <a:off x="7740650" y="620713"/>
            <a:ext cx="46038" cy="239712"/>
          </a:xfrm>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CH" dirty="0"/>
          </a:p>
        </p:txBody>
      </p:sp>
      <p:pic>
        <p:nvPicPr>
          <p:cNvPr id="8" name="Grafik 7">
            <a:extLst>
              <a:ext uri="{FF2B5EF4-FFF2-40B4-BE49-F238E27FC236}">
                <a16:creationId xmlns:a16="http://schemas.microsoft.com/office/drawing/2014/main" id="{4010FBC7-2C74-4B9D-A355-50D53B95D2BD}"/>
              </a:ext>
            </a:extLst>
          </p:cNvPr>
          <p:cNvPicPr>
            <a:picLocks noChangeAspect="1"/>
          </p:cNvPicPr>
          <p:nvPr userDrawn="1"/>
        </p:nvPicPr>
        <p:blipFill>
          <a:blip r:embed="rId2"/>
          <a:stretch>
            <a:fillRect/>
          </a:stretch>
        </p:blipFill>
        <p:spPr>
          <a:xfrm>
            <a:off x="7486651" y="87627"/>
            <a:ext cx="1526337" cy="739146"/>
          </a:xfrm>
          <a:prstGeom prst="rect">
            <a:avLst/>
          </a:prstGeom>
        </p:spPr>
      </p:pic>
    </p:spTree>
    <p:extLst>
      <p:ext uri="{BB962C8B-B14F-4D97-AF65-F5344CB8AC3E}">
        <p14:creationId xmlns:p14="http://schemas.microsoft.com/office/powerpoint/2010/main" val="4577100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e-DE"/>
              <a:t>Titelmasterformat durch 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a:xfrm>
            <a:off x="457200" y="6356352"/>
            <a:ext cx="2133600" cy="365125"/>
          </a:xfrm>
          <a:prstGeom prst="rect">
            <a:avLst/>
          </a:prstGeom>
        </p:spPr>
        <p:txBody>
          <a:bodyPr/>
          <a:lstStyle/>
          <a:p>
            <a:r>
              <a:rPr lang="de-CH">
                <a:solidFill>
                  <a:prstClr val="black"/>
                </a:solidFill>
              </a:rPr>
              <a:t>11. Mai 2016</a:t>
            </a:r>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a:xfrm>
            <a:off x="6553200" y="6356352"/>
            <a:ext cx="2133600" cy="365125"/>
          </a:xfrm>
          <a:prstGeom prst="rect">
            <a:avLst/>
          </a:prstGeom>
        </p:spPr>
        <p:txBody>
          <a:bodyPr/>
          <a:lstStyle/>
          <a:p>
            <a:fld id="{3FB5AD4B-472E-422F-ABD9-5325803BD55F}" type="slidenum">
              <a:rPr lang="de-CH" smtClean="0">
                <a:solidFill>
                  <a:prstClr val="black"/>
                </a:solidFill>
              </a:rPr>
              <a:pPr/>
              <a:t>‹Nr.›</a:t>
            </a:fld>
            <a:endParaRPr lang="de-CH">
              <a:solidFill>
                <a:prstClr val="black"/>
              </a:solidFill>
            </a:endParaRPr>
          </a:p>
        </p:txBody>
      </p:sp>
      <p:sp>
        <p:nvSpPr>
          <p:cNvPr id="9" name="Inhaltsplatzhalter 8"/>
          <p:cNvSpPr>
            <a:spLocks noGrp="1"/>
          </p:cNvSpPr>
          <p:nvPr>
            <p:ph sz="quarter" idx="13"/>
          </p:nvPr>
        </p:nvSpPr>
        <p:spPr>
          <a:xfrm>
            <a:off x="7740650" y="620713"/>
            <a:ext cx="46038" cy="239712"/>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pic>
        <p:nvPicPr>
          <p:cNvPr id="8" name="Grafik 7">
            <a:extLst>
              <a:ext uri="{FF2B5EF4-FFF2-40B4-BE49-F238E27FC236}">
                <a16:creationId xmlns:a16="http://schemas.microsoft.com/office/drawing/2014/main" id="{303396B7-D775-4668-AB57-3C9656B991C1}"/>
              </a:ext>
            </a:extLst>
          </p:cNvPr>
          <p:cNvPicPr>
            <a:picLocks noChangeAspect="1"/>
          </p:cNvPicPr>
          <p:nvPr userDrawn="1"/>
        </p:nvPicPr>
        <p:blipFill>
          <a:blip r:embed="rId2"/>
          <a:stretch>
            <a:fillRect/>
          </a:stretch>
        </p:blipFill>
        <p:spPr>
          <a:xfrm>
            <a:off x="7486651" y="87627"/>
            <a:ext cx="1526337" cy="739146"/>
          </a:xfrm>
          <a:prstGeom prst="rect">
            <a:avLst/>
          </a:prstGeom>
        </p:spPr>
      </p:pic>
    </p:spTree>
    <p:extLst>
      <p:ext uri="{BB962C8B-B14F-4D97-AF65-F5344CB8AC3E}">
        <p14:creationId xmlns:p14="http://schemas.microsoft.com/office/powerpoint/2010/main" val="697224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61F6214-F51C-4382-9BD9-1D294B7AC588}" type="datetimeFigureOut">
              <a:rPr lang="de-CH" smtClean="0"/>
              <a:t>25.10.2021</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7602285A-B9B1-4035-B216-4803B06434A2}" type="slidenum">
              <a:rPr lang="de-CH" smtClean="0"/>
              <a:t>‹Nr.›</a:t>
            </a:fld>
            <a:endParaRPr lang="de-CH"/>
          </a:p>
        </p:txBody>
      </p:sp>
    </p:spTree>
    <p:extLst>
      <p:ext uri="{BB962C8B-B14F-4D97-AF65-F5344CB8AC3E}">
        <p14:creationId xmlns:p14="http://schemas.microsoft.com/office/powerpoint/2010/main" val="1562305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de-DE"/>
              <a:t>Mastertitelformat bearbeiten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661F6214-F51C-4382-9BD9-1D294B7AC588}" type="datetimeFigureOut">
              <a:rPr lang="de-CH" smtClean="0"/>
              <a:t>25.10.2021</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7602285A-B9B1-4035-B216-4803B06434A2}" type="slidenum">
              <a:rPr lang="de-CH" smtClean="0"/>
              <a:t>‹Nr.›</a:t>
            </a:fld>
            <a:endParaRPr lang="de-CH"/>
          </a:p>
        </p:txBody>
      </p:sp>
    </p:spTree>
    <p:extLst>
      <p:ext uri="{BB962C8B-B14F-4D97-AF65-F5344CB8AC3E}">
        <p14:creationId xmlns:p14="http://schemas.microsoft.com/office/powerpoint/2010/main" val="841802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661F6214-F51C-4382-9BD9-1D294B7AC588}" type="datetimeFigureOut">
              <a:rPr lang="de-CH" smtClean="0"/>
              <a:t>25.10.2021</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7602285A-B9B1-4035-B216-4803B06434A2}" type="slidenum">
              <a:rPr lang="de-CH" smtClean="0"/>
              <a:t>‹Nr.›</a:t>
            </a:fld>
            <a:endParaRPr lang="de-CH"/>
          </a:p>
        </p:txBody>
      </p:sp>
    </p:spTree>
    <p:extLst>
      <p:ext uri="{BB962C8B-B14F-4D97-AF65-F5344CB8AC3E}">
        <p14:creationId xmlns:p14="http://schemas.microsoft.com/office/powerpoint/2010/main" val="3733791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de-DE"/>
              <a:t>Mastertitelformat bearbeiten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29842" y="2505075"/>
            <a:ext cx="3868340"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4629150" y="2505075"/>
            <a:ext cx="3887391"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661F6214-F51C-4382-9BD9-1D294B7AC588}" type="datetimeFigureOut">
              <a:rPr lang="de-CH" smtClean="0"/>
              <a:t>25.10.2021</a:t>
            </a:fld>
            <a:endParaRPr lang="de-CH"/>
          </a:p>
        </p:txBody>
      </p:sp>
      <p:sp>
        <p:nvSpPr>
          <p:cNvPr id="8" name="Footer Placeholder 7"/>
          <p:cNvSpPr>
            <a:spLocks noGrp="1"/>
          </p:cNvSpPr>
          <p:nvPr>
            <p:ph type="ftr" sz="quarter" idx="11"/>
          </p:nvPr>
        </p:nvSpPr>
        <p:spPr/>
        <p:txBody>
          <a:bodyPr/>
          <a:lstStyle/>
          <a:p>
            <a:endParaRPr lang="de-CH"/>
          </a:p>
        </p:txBody>
      </p:sp>
      <p:sp>
        <p:nvSpPr>
          <p:cNvPr id="9" name="Slide Number Placeholder 8"/>
          <p:cNvSpPr>
            <a:spLocks noGrp="1"/>
          </p:cNvSpPr>
          <p:nvPr>
            <p:ph type="sldNum" sz="quarter" idx="12"/>
          </p:nvPr>
        </p:nvSpPr>
        <p:spPr/>
        <p:txBody>
          <a:bodyPr/>
          <a:lstStyle/>
          <a:p>
            <a:fld id="{7602285A-B9B1-4035-B216-4803B06434A2}" type="slidenum">
              <a:rPr lang="de-CH" smtClean="0"/>
              <a:t>‹Nr.›</a:t>
            </a:fld>
            <a:endParaRPr lang="de-CH"/>
          </a:p>
        </p:txBody>
      </p:sp>
    </p:spTree>
    <p:extLst>
      <p:ext uri="{BB962C8B-B14F-4D97-AF65-F5344CB8AC3E}">
        <p14:creationId xmlns:p14="http://schemas.microsoft.com/office/powerpoint/2010/main" val="4213003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661F6214-F51C-4382-9BD9-1D294B7AC588}" type="datetimeFigureOut">
              <a:rPr lang="de-CH" smtClean="0"/>
              <a:t>25.10.2021</a:t>
            </a:fld>
            <a:endParaRPr lang="de-CH"/>
          </a:p>
        </p:txBody>
      </p:sp>
      <p:sp>
        <p:nvSpPr>
          <p:cNvPr id="4" name="Footer Placeholder 3"/>
          <p:cNvSpPr>
            <a:spLocks noGrp="1"/>
          </p:cNvSpPr>
          <p:nvPr>
            <p:ph type="ftr" sz="quarter" idx="11"/>
          </p:nvPr>
        </p:nvSpPr>
        <p:spPr/>
        <p:txBody>
          <a:bodyPr/>
          <a:lstStyle/>
          <a:p>
            <a:endParaRPr lang="de-CH"/>
          </a:p>
        </p:txBody>
      </p:sp>
      <p:sp>
        <p:nvSpPr>
          <p:cNvPr id="5" name="Slide Number Placeholder 4"/>
          <p:cNvSpPr>
            <a:spLocks noGrp="1"/>
          </p:cNvSpPr>
          <p:nvPr>
            <p:ph type="sldNum" sz="quarter" idx="12"/>
          </p:nvPr>
        </p:nvSpPr>
        <p:spPr/>
        <p:txBody>
          <a:bodyPr/>
          <a:lstStyle/>
          <a:p>
            <a:fld id="{7602285A-B9B1-4035-B216-4803B06434A2}" type="slidenum">
              <a:rPr lang="de-CH" smtClean="0"/>
              <a:t>‹Nr.›</a:t>
            </a:fld>
            <a:endParaRPr lang="de-CH"/>
          </a:p>
        </p:txBody>
      </p:sp>
    </p:spTree>
    <p:extLst>
      <p:ext uri="{BB962C8B-B14F-4D97-AF65-F5344CB8AC3E}">
        <p14:creationId xmlns:p14="http://schemas.microsoft.com/office/powerpoint/2010/main" val="4047992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1F6214-F51C-4382-9BD9-1D294B7AC588}" type="datetimeFigureOut">
              <a:rPr lang="de-CH" smtClean="0"/>
              <a:t>25.10.2021</a:t>
            </a:fld>
            <a:endParaRPr lang="de-CH"/>
          </a:p>
        </p:txBody>
      </p:sp>
      <p:sp>
        <p:nvSpPr>
          <p:cNvPr id="3" name="Footer Placeholder 2"/>
          <p:cNvSpPr>
            <a:spLocks noGrp="1"/>
          </p:cNvSpPr>
          <p:nvPr>
            <p:ph type="ftr" sz="quarter" idx="11"/>
          </p:nvPr>
        </p:nvSpPr>
        <p:spPr/>
        <p:txBody>
          <a:bodyPr/>
          <a:lstStyle/>
          <a:p>
            <a:endParaRPr lang="de-CH"/>
          </a:p>
        </p:txBody>
      </p:sp>
      <p:sp>
        <p:nvSpPr>
          <p:cNvPr id="4" name="Slide Number Placeholder 3"/>
          <p:cNvSpPr>
            <a:spLocks noGrp="1"/>
          </p:cNvSpPr>
          <p:nvPr>
            <p:ph type="sldNum" sz="quarter" idx="12"/>
          </p:nvPr>
        </p:nvSpPr>
        <p:spPr/>
        <p:txBody>
          <a:bodyPr/>
          <a:lstStyle/>
          <a:p>
            <a:fld id="{7602285A-B9B1-4035-B216-4803B06434A2}" type="slidenum">
              <a:rPr lang="de-CH" smtClean="0"/>
              <a:t>‹Nr.›</a:t>
            </a:fld>
            <a:endParaRPr lang="de-CH"/>
          </a:p>
        </p:txBody>
      </p:sp>
    </p:spTree>
    <p:extLst>
      <p:ext uri="{BB962C8B-B14F-4D97-AF65-F5344CB8AC3E}">
        <p14:creationId xmlns:p14="http://schemas.microsoft.com/office/powerpoint/2010/main" val="3995469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Mastertitelformat bearbeiten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661F6214-F51C-4382-9BD9-1D294B7AC588}" type="datetimeFigureOut">
              <a:rPr lang="de-CH" smtClean="0"/>
              <a:t>25.10.2021</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7602285A-B9B1-4035-B216-4803B06434A2}" type="slidenum">
              <a:rPr lang="de-CH" smtClean="0"/>
              <a:t>‹Nr.›</a:t>
            </a:fld>
            <a:endParaRPr lang="de-CH"/>
          </a:p>
        </p:txBody>
      </p:sp>
    </p:spTree>
    <p:extLst>
      <p:ext uri="{BB962C8B-B14F-4D97-AF65-F5344CB8AC3E}">
        <p14:creationId xmlns:p14="http://schemas.microsoft.com/office/powerpoint/2010/main" val="2933651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661F6214-F51C-4382-9BD9-1D294B7AC588}" type="datetimeFigureOut">
              <a:rPr lang="de-CH" smtClean="0"/>
              <a:t>25.10.2021</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7602285A-B9B1-4035-B216-4803B06434A2}" type="slidenum">
              <a:rPr lang="de-CH" smtClean="0"/>
              <a:t>‹Nr.›</a:t>
            </a:fld>
            <a:endParaRPr lang="de-CH"/>
          </a:p>
        </p:txBody>
      </p:sp>
    </p:spTree>
    <p:extLst>
      <p:ext uri="{BB962C8B-B14F-4D97-AF65-F5344CB8AC3E}">
        <p14:creationId xmlns:p14="http://schemas.microsoft.com/office/powerpoint/2010/main" val="791292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1F6214-F51C-4382-9BD9-1D294B7AC588}" type="datetimeFigureOut">
              <a:rPr lang="de-CH" smtClean="0"/>
              <a:t>25.10.2021</a:t>
            </a:fld>
            <a:endParaRPr lang="de-CH"/>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02285A-B9B1-4035-B216-4803B06434A2}" type="slidenum">
              <a:rPr lang="de-CH" smtClean="0"/>
              <a:t>‹Nr.›</a:t>
            </a:fld>
            <a:endParaRPr lang="de-CH"/>
          </a:p>
        </p:txBody>
      </p:sp>
      <p:pic>
        <p:nvPicPr>
          <p:cNvPr id="7" name="Grafik 6">
            <a:extLst>
              <a:ext uri="{FF2B5EF4-FFF2-40B4-BE49-F238E27FC236}">
                <a16:creationId xmlns:a16="http://schemas.microsoft.com/office/drawing/2014/main" id="{9DCC151E-7BCB-46EC-8671-E5D3FA5F5C42}"/>
              </a:ext>
            </a:extLst>
          </p:cNvPr>
          <p:cNvPicPr>
            <a:picLocks noChangeAspect="1"/>
          </p:cNvPicPr>
          <p:nvPr userDrawn="1"/>
        </p:nvPicPr>
        <p:blipFill>
          <a:blip r:embed="rId20"/>
          <a:stretch>
            <a:fillRect/>
          </a:stretch>
        </p:blipFill>
        <p:spPr>
          <a:xfrm>
            <a:off x="7417639" y="136524"/>
            <a:ext cx="1530229" cy="743776"/>
          </a:xfrm>
          <a:prstGeom prst="rect">
            <a:avLst/>
          </a:prstGeom>
        </p:spPr>
      </p:pic>
    </p:spTree>
    <p:extLst>
      <p:ext uri="{BB962C8B-B14F-4D97-AF65-F5344CB8AC3E}">
        <p14:creationId xmlns:p14="http://schemas.microsoft.com/office/powerpoint/2010/main" val="3872813508"/>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61" r:id="rId13"/>
    <p:sldLayoutId id="2147483662" r:id="rId14"/>
    <p:sldLayoutId id="2147483663" r:id="rId15"/>
    <p:sldLayoutId id="2147483664" r:id="rId16"/>
    <p:sldLayoutId id="2147483665" r:id="rId17"/>
    <p:sldLayoutId id="2147483666" r:id="rId1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alliative-ostschweiz.ch/" TargetMode="Externa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hyperlink" Target="https://www.palliative-ostschweiz.ch/fileadmin/Dateiliste/palliative_otschweiz/SENS_Grafik.pdf" TargetMode="External"/><Relationship Id="rId7" Type="http://schemas.openxmlformats.org/officeDocument/2006/relationships/image" Target="../media/image3.png"/><Relationship Id="rId2" Type="http://schemas.openxmlformats.org/officeDocument/2006/relationships/hyperlink" Target="https://www.palliative-ostschweiz.ch/fileadmin/Dateiliste/Fotos/Grafik_SENS.jpg" TargetMode="External"/><Relationship Id="rId1" Type="http://schemas.openxmlformats.org/officeDocument/2006/relationships/slideLayout" Target="../slideLayouts/slideLayout12.xml"/><Relationship Id="rId6" Type="http://schemas.openxmlformats.org/officeDocument/2006/relationships/hyperlink" Target="https://www.palliative-ostschweiz.ch/fileadmin/Dateiliste/palliative_otschweiz/SENS_Grundlagen/SENS-Manual-Fachpersonen_V2020__1_.pdf" TargetMode="External"/><Relationship Id="rId5" Type="http://schemas.openxmlformats.org/officeDocument/2006/relationships/hyperlink" Target="https://www.palliative-ostschweiz.ch/fileadmin/Dateiliste/palliative_otschweiz/SENS_Grundlagen/2021_SENS-Pocket-Card_DE.pdf" TargetMode="External"/><Relationship Id="rId4" Type="http://schemas.openxmlformats.org/officeDocument/2006/relationships/hyperlink" Target="https://www.palliative-ostschweiz.ch/fileadmin/Dateiliste/palliative_otschweiz/2015_SENS_Grafik_Fachartikel.pdf"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5873"/>
          <a:stretch/>
        </p:blipFill>
        <p:spPr bwMode="auto">
          <a:xfrm>
            <a:off x="605137" y="923110"/>
            <a:ext cx="8229815" cy="47200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el 1">
            <a:extLst>
              <a:ext uri="{FF2B5EF4-FFF2-40B4-BE49-F238E27FC236}">
                <a16:creationId xmlns:a16="http://schemas.microsoft.com/office/drawing/2014/main" id="{F731591B-7311-49A8-8034-AB25024D465B}"/>
              </a:ext>
            </a:extLst>
          </p:cNvPr>
          <p:cNvSpPr>
            <a:spLocks noGrp="1"/>
          </p:cNvSpPr>
          <p:nvPr>
            <p:ph type="ctrTitle"/>
          </p:nvPr>
        </p:nvSpPr>
        <p:spPr>
          <a:xfrm>
            <a:off x="833844" y="2350271"/>
            <a:ext cx="7772400" cy="2387600"/>
          </a:xfrm>
        </p:spPr>
        <p:txBody>
          <a:bodyPr>
            <a:normAutofit fontScale="90000"/>
          </a:bodyPr>
          <a:lstStyle/>
          <a:p>
            <a:r>
              <a:rPr lang="de-CH" sz="7300" dirty="0">
                <a:solidFill>
                  <a:schemeClr val="accent1">
                    <a:lumMod val="75000"/>
                  </a:schemeClr>
                </a:solidFill>
              </a:rPr>
              <a:t>Folienset </a:t>
            </a:r>
            <a:br>
              <a:rPr lang="de-CH" sz="7300" dirty="0">
                <a:solidFill>
                  <a:schemeClr val="accent1">
                    <a:lumMod val="75000"/>
                  </a:schemeClr>
                </a:solidFill>
              </a:rPr>
            </a:br>
            <a:r>
              <a:rPr lang="de-CH" sz="7300" dirty="0">
                <a:solidFill>
                  <a:schemeClr val="accent1">
                    <a:lumMod val="75000"/>
                  </a:schemeClr>
                </a:solidFill>
              </a:rPr>
              <a:t>zu SENS Modell</a:t>
            </a:r>
            <a:br>
              <a:rPr lang="de-CH" sz="6000" dirty="0"/>
            </a:br>
            <a:endParaRPr lang="de-CH" dirty="0"/>
          </a:p>
        </p:txBody>
      </p:sp>
      <p:sp>
        <p:nvSpPr>
          <p:cNvPr id="6" name="Untertitel 5">
            <a:extLst>
              <a:ext uri="{FF2B5EF4-FFF2-40B4-BE49-F238E27FC236}">
                <a16:creationId xmlns:a16="http://schemas.microsoft.com/office/drawing/2014/main" id="{B87896FB-881D-4C6E-B5CE-00A4CF452942}"/>
              </a:ext>
            </a:extLst>
          </p:cNvPr>
          <p:cNvSpPr>
            <a:spLocks noGrp="1"/>
          </p:cNvSpPr>
          <p:nvPr>
            <p:ph type="subTitle" idx="1"/>
          </p:nvPr>
        </p:nvSpPr>
        <p:spPr>
          <a:xfrm>
            <a:off x="685800" y="5775436"/>
            <a:ext cx="7772400" cy="760956"/>
          </a:xfrm>
        </p:spPr>
        <p:txBody>
          <a:bodyPr>
            <a:noAutofit/>
          </a:bodyPr>
          <a:lstStyle/>
          <a:p>
            <a:pPr algn="l"/>
            <a:r>
              <a:rPr lang="de-CH" sz="5000" dirty="0">
                <a:solidFill>
                  <a:srgbClr val="FFC000"/>
                </a:solidFill>
                <a:hlinkClick r:id="rId3">
                  <a:extLst>
                    <a:ext uri="{A12FA001-AC4F-418D-AE19-62706E023703}">
                      <ahyp:hlinkClr xmlns:ahyp="http://schemas.microsoft.com/office/drawing/2018/hyperlinkcolor" val="tx"/>
                    </a:ext>
                  </a:extLst>
                </a:hlinkClick>
              </a:rPr>
              <a:t>www.palliative-ostschweiz.ch</a:t>
            </a:r>
            <a:endParaRPr lang="de-CH" sz="5000" dirty="0">
              <a:solidFill>
                <a:srgbClr val="FFC000"/>
              </a:solidFill>
            </a:endParaRPr>
          </a:p>
        </p:txBody>
      </p:sp>
      <p:sp>
        <p:nvSpPr>
          <p:cNvPr id="3" name="Textfeld 2">
            <a:extLst>
              <a:ext uri="{FF2B5EF4-FFF2-40B4-BE49-F238E27FC236}">
                <a16:creationId xmlns:a16="http://schemas.microsoft.com/office/drawing/2014/main" id="{9E4D9CF6-DDA1-46AF-915C-8D4792D12B34}"/>
              </a:ext>
            </a:extLst>
          </p:cNvPr>
          <p:cNvSpPr txBox="1"/>
          <p:nvPr/>
        </p:nvSpPr>
        <p:spPr>
          <a:xfrm>
            <a:off x="7720754" y="6488668"/>
            <a:ext cx="1474891" cy="369332"/>
          </a:xfrm>
          <a:prstGeom prst="rect">
            <a:avLst/>
          </a:prstGeom>
          <a:noFill/>
        </p:spPr>
        <p:txBody>
          <a:bodyPr wrap="none" rtlCol="0">
            <a:spAutoFit/>
          </a:bodyPr>
          <a:lstStyle/>
          <a:p>
            <a:r>
              <a:rPr lang="de-CH" dirty="0"/>
              <a:t>Oktober 2021</a:t>
            </a:r>
          </a:p>
        </p:txBody>
      </p:sp>
    </p:spTree>
    <p:extLst>
      <p:ext uri="{BB962C8B-B14F-4D97-AF65-F5344CB8AC3E}">
        <p14:creationId xmlns:p14="http://schemas.microsoft.com/office/powerpoint/2010/main" val="1676432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3">
            <a:extLst>
              <a:ext uri="{FF2B5EF4-FFF2-40B4-BE49-F238E27FC236}">
                <a16:creationId xmlns:a16="http://schemas.microsoft.com/office/drawing/2014/main" id="{A689551A-DA19-485F-96A7-6C88CF2D1248}"/>
              </a:ext>
            </a:extLst>
          </p:cNvPr>
          <p:cNvSpPr>
            <a:spLocks noGrp="1"/>
          </p:cNvSpPr>
          <p:nvPr>
            <p:ph sz="quarter" idx="13"/>
          </p:nvPr>
        </p:nvSpPr>
        <p:spPr>
          <a:xfrm>
            <a:off x="505098" y="1979791"/>
            <a:ext cx="3709851" cy="239712"/>
          </a:xfrm>
        </p:spPr>
        <p:txBody>
          <a:bodyPr>
            <a:noAutofit/>
          </a:bodyPr>
          <a:lstStyle/>
          <a:p>
            <a:pPr marL="0" indent="0">
              <a:buNone/>
            </a:pPr>
            <a:r>
              <a:rPr lang="de-CH" sz="2000" dirty="0">
                <a:sym typeface="Wingdings" panose="05000000000000000000" pitchFamily="2" charset="2"/>
              </a:rPr>
              <a:t> </a:t>
            </a:r>
            <a:r>
              <a:rPr lang="de-CH" sz="2000" dirty="0"/>
              <a:t>Nur </a:t>
            </a:r>
            <a:r>
              <a:rPr lang="de-CH" sz="2000" dirty="0">
                <a:hlinkClick r:id="rId2"/>
              </a:rPr>
              <a:t>Graphik</a:t>
            </a:r>
            <a:endParaRPr lang="de-CH" sz="2000" dirty="0"/>
          </a:p>
        </p:txBody>
      </p:sp>
      <p:sp>
        <p:nvSpPr>
          <p:cNvPr id="8" name="Inhaltsplatzhalter 3">
            <a:extLst>
              <a:ext uri="{FF2B5EF4-FFF2-40B4-BE49-F238E27FC236}">
                <a16:creationId xmlns:a16="http://schemas.microsoft.com/office/drawing/2014/main" id="{F5A42386-7007-45F9-A398-47CD95FDE348}"/>
              </a:ext>
            </a:extLst>
          </p:cNvPr>
          <p:cNvSpPr txBox="1">
            <a:spLocks/>
          </p:cNvSpPr>
          <p:nvPr/>
        </p:nvSpPr>
        <p:spPr>
          <a:xfrm>
            <a:off x="505098" y="2850155"/>
            <a:ext cx="4083502" cy="35572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CH" sz="2000" dirty="0">
                <a:sym typeface="Wingdings" panose="05000000000000000000" pitchFamily="2" charset="2"/>
              </a:rPr>
              <a:t> </a:t>
            </a:r>
            <a:r>
              <a:rPr lang="de-CH" sz="2000" dirty="0">
                <a:hlinkClick r:id="rId3"/>
              </a:rPr>
              <a:t>Darstellung SENS Model</a:t>
            </a:r>
            <a:r>
              <a:rPr lang="de-CH" sz="2000" dirty="0"/>
              <a:t> </a:t>
            </a:r>
            <a:r>
              <a:rPr lang="de-CH" sz="1100" dirty="0"/>
              <a:t>(siehe links)</a:t>
            </a:r>
          </a:p>
        </p:txBody>
      </p:sp>
      <p:sp>
        <p:nvSpPr>
          <p:cNvPr id="9" name="Inhaltsplatzhalter 3">
            <a:extLst>
              <a:ext uri="{FF2B5EF4-FFF2-40B4-BE49-F238E27FC236}">
                <a16:creationId xmlns:a16="http://schemas.microsoft.com/office/drawing/2014/main" id="{CE0163FA-DE8E-4AE7-9D0F-EFB59D3CD9F0}"/>
              </a:ext>
            </a:extLst>
          </p:cNvPr>
          <p:cNvSpPr txBox="1">
            <a:spLocks/>
          </p:cNvSpPr>
          <p:nvPr/>
        </p:nvSpPr>
        <p:spPr>
          <a:xfrm>
            <a:off x="505098" y="3720519"/>
            <a:ext cx="3709850" cy="35572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à"/>
            </a:pPr>
            <a:r>
              <a:rPr lang="de-CH" sz="2000" dirty="0">
                <a:hlinkClick r:id="rId4"/>
              </a:rPr>
              <a:t>Darstellung SENS Model inkl. Fachartikel von St. Eychmüller</a:t>
            </a:r>
            <a:endParaRPr lang="de-CH" sz="2000" dirty="0"/>
          </a:p>
        </p:txBody>
      </p:sp>
      <p:sp>
        <p:nvSpPr>
          <p:cNvPr id="10" name="Inhaltsplatzhalter 3">
            <a:extLst>
              <a:ext uri="{FF2B5EF4-FFF2-40B4-BE49-F238E27FC236}">
                <a16:creationId xmlns:a16="http://schemas.microsoft.com/office/drawing/2014/main" id="{5A010F61-C594-40D0-AD48-82FE05F36848}"/>
              </a:ext>
            </a:extLst>
          </p:cNvPr>
          <p:cNvSpPr txBox="1">
            <a:spLocks/>
          </p:cNvSpPr>
          <p:nvPr/>
        </p:nvSpPr>
        <p:spPr>
          <a:xfrm>
            <a:off x="548641" y="4893466"/>
            <a:ext cx="3709850" cy="35572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CH" sz="2000" dirty="0">
                <a:sym typeface="Wingdings" panose="05000000000000000000" pitchFamily="2" charset="2"/>
              </a:rPr>
              <a:t> </a:t>
            </a:r>
            <a:r>
              <a:rPr lang="de-CH" sz="2000" dirty="0">
                <a:hlinkClick r:id="rId5"/>
              </a:rPr>
              <a:t>SENS Pocket-Card</a:t>
            </a:r>
            <a:endParaRPr lang="de-CH" sz="2000" dirty="0"/>
          </a:p>
        </p:txBody>
      </p:sp>
      <p:sp>
        <p:nvSpPr>
          <p:cNvPr id="12" name="Inhaltsplatzhalter 3">
            <a:extLst>
              <a:ext uri="{FF2B5EF4-FFF2-40B4-BE49-F238E27FC236}">
                <a16:creationId xmlns:a16="http://schemas.microsoft.com/office/drawing/2014/main" id="{81D6E4F2-CC32-464E-837F-1B79DE35DCB7}"/>
              </a:ext>
            </a:extLst>
          </p:cNvPr>
          <p:cNvSpPr txBox="1">
            <a:spLocks/>
          </p:cNvSpPr>
          <p:nvPr/>
        </p:nvSpPr>
        <p:spPr>
          <a:xfrm>
            <a:off x="592183" y="5693271"/>
            <a:ext cx="4572000" cy="35572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à"/>
            </a:pPr>
            <a:r>
              <a:rPr lang="de-CH" sz="2000" dirty="0">
                <a:hlinkClick r:id="rId6"/>
              </a:rPr>
              <a:t>SENS Manual für Fachpersonen</a:t>
            </a:r>
            <a:r>
              <a:rPr lang="de-CH" sz="2000" baseline="30000" dirty="0"/>
              <a:t>©</a:t>
            </a:r>
            <a:endParaRPr lang="de-CH" sz="1200" dirty="0"/>
          </a:p>
          <a:p>
            <a:pPr marL="0" indent="0">
              <a:buNone/>
            </a:pPr>
            <a:r>
              <a:rPr lang="de-CH" sz="1200" dirty="0"/>
              <a:t>        Inselspital, Bern</a:t>
            </a:r>
          </a:p>
        </p:txBody>
      </p:sp>
      <p:sp>
        <p:nvSpPr>
          <p:cNvPr id="11" name="Titel 1">
            <a:extLst>
              <a:ext uri="{FF2B5EF4-FFF2-40B4-BE49-F238E27FC236}">
                <a16:creationId xmlns:a16="http://schemas.microsoft.com/office/drawing/2014/main" id="{D643FCDD-476D-47A2-82C0-B39785452C41}"/>
              </a:ext>
            </a:extLst>
          </p:cNvPr>
          <p:cNvSpPr>
            <a:spLocks noGrp="1"/>
          </p:cNvSpPr>
          <p:nvPr>
            <p:ph type="title"/>
          </p:nvPr>
        </p:nvSpPr>
        <p:spPr>
          <a:xfrm>
            <a:off x="419322" y="399349"/>
            <a:ext cx="5832648" cy="594066"/>
          </a:xfrm>
        </p:spPr>
        <p:txBody>
          <a:bodyPr>
            <a:normAutofit/>
          </a:bodyPr>
          <a:lstStyle/>
          <a:p>
            <a:r>
              <a:rPr lang="de-CH" sz="2600" dirty="0">
                <a:solidFill>
                  <a:schemeClr val="accent1">
                    <a:lumMod val="75000"/>
                  </a:schemeClr>
                </a:solidFill>
              </a:rPr>
              <a:t>Unterlagen zu SENS</a:t>
            </a:r>
          </a:p>
        </p:txBody>
      </p:sp>
      <p:pic>
        <p:nvPicPr>
          <p:cNvPr id="13" name="Picture 2">
            <a:extLst>
              <a:ext uri="{FF2B5EF4-FFF2-40B4-BE49-F238E27FC236}">
                <a16:creationId xmlns:a16="http://schemas.microsoft.com/office/drawing/2014/main" id="{DEA267E4-DAB3-4056-9D78-7889481BF52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73079" y="1283147"/>
            <a:ext cx="2831042" cy="17250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Inhaltsplatzhalter 5">
            <a:extLst>
              <a:ext uri="{FF2B5EF4-FFF2-40B4-BE49-F238E27FC236}">
                <a16:creationId xmlns:a16="http://schemas.microsoft.com/office/drawing/2014/main" id="{FAE7A4DE-0BD8-4544-BCBB-D58AD70D2DF5}"/>
              </a:ext>
            </a:extLst>
          </p:cNvPr>
          <p:cNvPicPr>
            <a:picLocks noChangeAspect="1"/>
          </p:cNvPicPr>
          <p:nvPr/>
        </p:nvPicPr>
        <p:blipFill rotWithShape="1">
          <a:blip r:embed="rId8"/>
          <a:srcRect t="11068"/>
          <a:stretch/>
        </p:blipFill>
        <p:spPr>
          <a:xfrm>
            <a:off x="5328546" y="3731187"/>
            <a:ext cx="2219376" cy="2804366"/>
          </a:xfrm>
          <a:prstGeom prst="rect">
            <a:avLst/>
          </a:prstGeom>
        </p:spPr>
      </p:pic>
      <p:pic>
        <p:nvPicPr>
          <p:cNvPr id="15" name="Picture 2">
            <a:extLst>
              <a:ext uri="{FF2B5EF4-FFF2-40B4-BE49-F238E27FC236}">
                <a16:creationId xmlns:a16="http://schemas.microsoft.com/office/drawing/2014/main" id="{FCC3771E-95A6-4B6C-80B9-29533382F80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250565" y="2660243"/>
            <a:ext cx="1415521" cy="8625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2">
            <a:extLst>
              <a:ext uri="{FF2B5EF4-FFF2-40B4-BE49-F238E27FC236}">
                <a16:creationId xmlns:a16="http://schemas.microsoft.com/office/drawing/2014/main" id="{8168B04E-F36A-4270-B28A-762F22D8E4B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09292" y="85236"/>
            <a:ext cx="1857885" cy="11320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Textfeld 16">
            <a:extLst>
              <a:ext uri="{FF2B5EF4-FFF2-40B4-BE49-F238E27FC236}">
                <a16:creationId xmlns:a16="http://schemas.microsoft.com/office/drawing/2014/main" id="{8D557004-EC43-4C3A-86AE-49924F78ECCB}"/>
              </a:ext>
            </a:extLst>
          </p:cNvPr>
          <p:cNvSpPr txBox="1"/>
          <p:nvPr/>
        </p:nvSpPr>
        <p:spPr>
          <a:xfrm>
            <a:off x="2055343" y="3229653"/>
            <a:ext cx="4572000" cy="369332"/>
          </a:xfrm>
          <a:prstGeom prst="rect">
            <a:avLst/>
          </a:prstGeom>
          <a:noFill/>
        </p:spPr>
        <p:txBody>
          <a:bodyPr wrap="square">
            <a:spAutoFit/>
          </a:bodyPr>
          <a:lstStyle/>
          <a:p>
            <a:r>
              <a:rPr lang="de-CH" sz="1800" baseline="30000" dirty="0"/>
              <a:t>©</a:t>
            </a:r>
            <a:endParaRPr lang="de-CH" dirty="0"/>
          </a:p>
        </p:txBody>
      </p:sp>
    </p:spTree>
    <p:extLst>
      <p:ext uri="{BB962C8B-B14F-4D97-AF65-F5344CB8AC3E}">
        <p14:creationId xmlns:p14="http://schemas.microsoft.com/office/powerpoint/2010/main" val="59906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7" y="402175"/>
            <a:ext cx="5832648" cy="594066"/>
          </a:xfrm>
        </p:spPr>
        <p:txBody>
          <a:bodyPr>
            <a:normAutofit/>
          </a:bodyPr>
          <a:lstStyle/>
          <a:p>
            <a:r>
              <a:rPr lang="de-CH" sz="2600" dirty="0">
                <a:solidFill>
                  <a:schemeClr val="accent1">
                    <a:lumMod val="75000"/>
                  </a:schemeClr>
                </a:solidFill>
              </a:rPr>
              <a:t>Gegenüberstellung SENS – 4 S</a:t>
            </a:r>
          </a:p>
        </p:txBody>
      </p:sp>
      <p:sp>
        <p:nvSpPr>
          <p:cNvPr id="3" name="Inhaltsplatzhalter 2"/>
          <p:cNvSpPr>
            <a:spLocks noGrp="1"/>
          </p:cNvSpPr>
          <p:nvPr>
            <p:ph idx="1"/>
          </p:nvPr>
        </p:nvSpPr>
        <p:spPr>
          <a:xfrm>
            <a:off x="5860868" y="1798131"/>
            <a:ext cx="2812870" cy="4482498"/>
          </a:xfrm>
        </p:spPr>
        <p:txBody>
          <a:bodyPr>
            <a:normAutofit fontScale="25000" lnSpcReduction="20000"/>
          </a:bodyPr>
          <a:lstStyle/>
          <a:p>
            <a:pPr marL="0" indent="0">
              <a:buNone/>
            </a:pPr>
            <a:r>
              <a:rPr lang="de-CH" sz="11200" b="1" dirty="0"/>
              <a:t>Ziel</a:t>
            </a:r>
            <a:r>
              <a:rPr lang="de-CH" sz="5900" dirty="0"/>
              <a:t>				</a:t>
            </a:r>
            <a:endParaRPr lang="de-CH" sz="11200" b="1" dirty="0"/>
          </a:p>
          <a:p>
            <a:pPr marL="0" indent="0">
              <a:buNone/>
            </a:pPr>
            <a:endParaRPr lang="de-CH" sz="5900" b="1" dirty="0"/>
          </a:p>
          <a:p>
            <a:pPr marL="0" indent="0">
              <a:buNone/>
            </a:pPr>
            <a:r>
              <a:rPr lang="de-CH" sz="9800" dirty="0">
                <a:solidFill>
                  <a:srgbClr val="FF0000"/>
                </a:solidFill>
              </a:rPr>
              <a:t>S</a:t>
            </a:r>
            <a:r>
              <a:rPr lang="de-CH" sz="9800" dirty="0"/>
              <a:t>elbsthilfe</a:t>
            </a:r>
          </a:p>
          <a:p>
            <a:pPr marL="0" indent="0">
              <a:buNone/>
            </a:pPr>
            <a:endParaRPr lang="de-CH" sz="9800" dirty="0">
              <a:solidFill>
                <a:srgbClr val="FF0000"/>
              </a:solidFill>
            </a:endParaRPr>
          </a:p>
          <a:p>
            <a:pPr marL="0" indent="0">
              <a:buNone/>
            </a:pPr>
            <a:r>
              <a:rPr lang="de-CH" sz="9800" dirty="0">
                <a:solidFill>
                  <a:srgbClr val="FF0000"/>
                </a:solidFill>
              </a:rPr>
              <a:t>S</a:t>
            </a:r>
            <a:r>
              <a:rPr lang="de-CH" sz="9800" dirty="0"/>
              <a:t>elbstbestimmung</a:t>
            </a:r>
          </a:p>
          <a:p>
            <a:pPr marL="0" indent="0">
              <a:buNone/>
            </a:pPr>
            <a:endParaRPr lang="de-CH" sz="9800" dirty="0">
              <a:solidFill>
                <a:srgbClr val="FF0000"/>
              </a:solidFill>
            </a:endParaRPr>
          </a:p>
          <a:p>
            <a:pPr marL="0" indent="0">
              <a:buNone/>
            </a:pPr>
            <a:r>
              <a:rPr lang="de-CH" sz="9800" dirty="0">
                <a:solidFill>
                  <a:srgbClr val="FF0000"/>
                </a:solidFill>
              </a:rPr>
              <a:t>S</a:t>
            </a:r>
            <a:r>
              <a:rPr lang="de-CH" sz="9800" dirty="0"/>
              <a:t>icherheit</a:t>
            </a:r>
          </a:p>
          <a:p>
            <a:pPr marL="0" indent="0">
              <a:buNone/>
            </a:pPr>
            <a:endParaRPr lang="de-CH" sz="9800" dirty="0">
              <a:solidFill>
                <a:srgbClr val="FF0000"/>
              </a:solidFill>
            </a:endParaRPr>
          </a:p>
          <a:p>
            <a:pPr marL="0" indent="0">
              <a:buNone/>
            </a:pPr>
            <a:r>
              <a:rPr lang="de-CH" sz="9800" dirty="0">
                <a:solidFill>
                  <a:srgbClr val="FF0000"/>
                </a:solidFill>
              </a:rPr>
              <a:t>S</a:t>
            </a:r>
            <a:r>
              <a:rPr lang="de-CH" sz="9800" dirty="0"/>
              <a:t>upport</a:t>
            </a:r>
          </a:p>
          <a:p>
            <a:pPr marL="0" indent="0">
              <a:buNone/>
            </a:pPr>
            <a:endParaRPr lang="de-CH" sz="9800" dirty="0"/>
          </a:p>
          <a:p>
            <a:pPr marL="0" indent="0">
              <a:buNone/>
            </a:pPr>
            <a:r>
              <a:rPr lang="de-CH" sz="9800" dirty="0"/>
              <a:t>Vier «</a:t>
            </a:r>
            <a:r>
              <a:rPr lang="de-CH" sz="9800" dirty="0">
                <a:solidFill>
                  <a:srgbClr val="FF0000"/>
                </a:solidFill>
              </a:rPr>
              <a:t>S</a:t>
            </a:r>
            <a:r>
              <a:rPr lang="de-CH" sz="9800" dirty="0"/>
              <a:t>»	</a:t>
            </a:r>
          </a:p>
          <a:p>
            <a:pPr marL="0" indent="0">
              <a:buNone/>
            </a:pPr>
            <a:endParaRPr lang="de-CH" sz="4125" dirty="0"/>
          </a:p>
          <a:p>
            <a:pPr marL="0" indent="0">
              <a:buNone/>
            </a:pPr>
            <a:endParaRPr lang="de-CH" sz="4125" dirty="0"/>
          </a:p>
          <a:p>
            <a:pPr marL="0" indent="0">
              <a:buNone/>
            </a:pPr>
            <a:endParaRPr lang="de-CH" sz="4125" dirty="0"/>
          </a:p>
          <a:p>
            <a:pPr marL="0" indent="0">
              <a:buNone/>
            </a:pPr>
            <a:r>
              <a:rPr lang="de-CH" sz="4125" dirty="0"/>
              <a:t>	</a:t>
            </a:r>
          </a:p>
          <a:p>
            <a:pPr marL="0" indent="0">
              <a:buNone/>
            </a:pPr>
            <a:endParaRPr lang="de-CH" sz="1875" dirty="0"/>
          </a:p>
          <a:p>
            <a:pPr marL="0" indent="0">
              <a:buNone/>
            </a:pPr>
            <a:endParaRPr lang="de-CH" sz="1875" dirty="0"/>
          </a:p>
          <a:p>
            <a:pPr marL="0" indent="0">
              <a:buNone/>
            </a:pPr>
            <a:endParaRPr lang="de-CH" sz="1875" dirty="0"/>
          </a:p>
          <a:p>
            <a:pPr marL="0" indent="0">
              <a:buNone/>
            </a:pPr>
            <a:r>
              <a:rPr lang="de-CH" sz="1875" dirty="0"/>
              <a:t>Abbildung: Ziele und Kompetenzen von Palliative Care (Steffen </a:t>
            </a:r>
            <a:r>
              <a:rPr lang="de-CH" sz="1875" dirty="0" err="1"/>
              <a:t>Eychmüller</a:t>
            </a:r>
            <a:r>
              <a:rPr lang="de-CH" sz="1875" dirty="0"/>
              <a:t>, Palliativzentrum</a:t>
            </a:r>
          </a:p>
          <a:p>
            <a:pPr marL="0" indent="0">
              <a:buNone/>
            </a:pPr>
            <a:r>
              <a:rPr lang="de-CH" sz="1875" dirty="0"/>
              <a:t>Kantonsspital </a:t>
            </a:r>
            <a:r>
              <a:rPr lang="de-CH" sz="1875" dirty="0" err="1"/>
              <a:t>St.Gallen</a:t>
            </a:r>
            <a:r>
              <a:rPr lang="de-CH" sz="1875" dirty="0"/>
              <a:t>) Palliative Care in der Gemeinde, ein Handbuch zur Vernetzung, Erfahrungen aus der Ostschweiz</a:t>
            </a:r>
          </a:p>
          <a:p>
            <a:pPr marL="0" indent="0">
              <a:buNone/>
            </a:pPr>
            <a:r>
              <a:rPr lang="de-CH" sz="1875" dirty="0"/>
              <a:t>Herausgeber: Palliativzentrum Kantonsspital </a:t>
            </a:r>
            <a:r>
              <a:rPr lang="de-CH" sz="1875" dirty="0" err="1"/>
              <a:t>St.Gallen</a:t>
            </a:r>
            <a:endParaRPr lang="de-CH" dirty="0"/>
          </a:p>
        </p:txBody>
      </p:sp>
      <p:pic>
        <p:nvPicPr>
          <p:cNvPr id="7" name="Inhaltsplatzhalter 5">
            <a:extLst>
              <a:ext uri="{FF2B5EF4-FFF2-40B4-BE49-F238E27FC236}">
                <a16:creationId xmlns:a16="http://schemas.microsoft.com/office/drawing/2014/main" id="{BAD91722-CBFB-4333-A020-C340160626A2}"/>
              </a:ext>
            </a:extLst>
          </p:cNvPr>
          <p:cNvPicPr>
            <a:picLocks noChangeAspect="1"/>
          </p:cNvPicPr>
          <p:nvPr/>
        </p:nvPicPr>
        <p:blipFill rotWithShape="1">
          <a:blip r:embed="rId2"/>
          <a:srcRect t="11068"/>
          <a:stretch/>
        </p:blipFill>
        <p:spPr>
          <a:xfrm>
            <a:off x="323527" y="1062446"/>
            <a:ext cx="4200653" cy="5307874"/>
          </a:xfrm>
          <a:prstGeom prst="rect">
            <a:avLst/>
          </a:prstGeom>
        </p:spPr>
      </p:pic>
    </p:spTree>
    <p:extLst>
      <p:ext uri="{BB962C8B-B14F-4D97-AF65-F5344CB8AC3E}">
        <p14:creationId xmlns:p14="http://schemas.microsoft.com/office/powerpoint/2010/main" val="3361212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a:extLst>
              <a:ext uri="{FF2B5EF4-FFF2-40B4-BE49-F238E27FC236}">
                <a16:creationId xmlns:a16="http://schemas.microsoft.com/office/drawing/2014/main" id="{27334D4C-5C57-43EB-AE29-E09A3ECBAA50}"/>
              </a:ext>
            </a:extLst>
          </p:cNvPr>
          <p:cNvSpPr txBox="1"/>
          <p:nvPr/>
        </p:nvSpPr>
        <p:spPr>
          <a:xfrm>
            <a:off x="470264" y="842701"/>
            <a:ext cx="6574971" cy="1569660"/>
          </a:xfrm>
          <a:prstGeom prst="rect">
            <a:avLst/>
          </a:prstGeom>
          <a:noFill/>
        </p:spPr>
        <p:txBody>
          <a:bodyPr wrap="square">
            <a:spAutoFit/>
          </a:bodyPr>
          <a:lstStyle/>
          <a:p>
            <a:r>
              <a:rPr lang="de-CH" b="1" dirty="0"/>
              <a:t>Kompetenzen nach SENS</a:t>
            </a:r>
            <a:r>
              <a:rPr lang="de-CH" sz="9600" b="1" dirty="0"/>
              <a:t>	</a:t>
            </a:r>
            <a:endParaRPr lang="de-CH" dirty="0"/>
          </a:p>
        </p:txBody>
      </p:sp>
      <p:sp>
        <p:nvSpPr>
          <p:cNvPr id="2" name="Titel 1"/>
          <p:cNvSpPr>
            <a:spLocks noGrp="1"/>
          </p:cNvSpPr>
          <p:nvPr>
            <p:ph type="title"/>
          </p:nvPr>
        </p:nvSpPr>
        <p:spPr>
          <a:xfrm>
            <a:off x="323527" y="402175"/>
            <a:ext cx="5832648" cy="594066"/>
          </a:xfrm>
        </p:spPr>
        <p:txBody>
          <a:bodyPr>
            <a:normAutofit/>
          </a:bodyPr>
          <a:lstStyle/>
          <a:p>
            <a:r>
              <a:rPr lang="de-CH" sz="2600" dirty="0">
                <a:solidFill>
                  <a:schemeClr val="accent1">
                    <a:lumMod val="75000"/>
                  </a:schemeClr>
                </a:solidFill>
              </a:rPr>
              <a:t>SENS Pocket-Card</a:t>
            </a:r>
          </a:p>
        </p:txBody>
      </p:sp>
      <p:sp>
        <p:nvSpPr>
          <p:cNvPr id="3" name="Inhaltsplatzhalter 2"/>
          <p:cNvSpPr>
            <a:spLocks noGrp="1"/>
          </p:cNvSpPr>
          <p:nvPr>
            <p:ph idx="1"/>
          </p:nvPr>
        </p:nvSpPr>
        <p:spPr>
          <a:xfrm>
            <a:off x="5860868" y="1798131"/>
            <a:ext cx="2812870" cy="4482498"/>
          </a:xfrm>
        </p:spPr>
        <p:txBody>
          <a:bodyPr>
            <a:normAutofit fontScale="25000" lnSpcReduction="20000"/>
          </a:bodyPr>
          <a:lstStyle/>
          <a:p>
            <a:pPr marL="0" indent="0">
              <a:buNone/>
            </a:pPr>
            <a:r>
              <a:rPr lang="de-CH" sz="11200" b="1" dirty="0"/>
              <a:t>Ziel</a:t>
            </a:r>
            <a:r>
              <a:rPr lang="de-CH" sz="5900" dirty="0"/>
              <a:t>				</a:t>
            </a:r>
            <a:endParaRPr lang="de-CH" sz="11200" b="1" dirty="0"/>
          </a:p>
          <a:p>
            <a:pPr marL="0" indent="0">
              <a:buNone/>
            </a:pPr>
            <a:endParaRPr lang="de-CH" sz="5900" b="1" dirty="0"/>
          </a:p>
          <a:p>
            <a:pPr marL="0" indent="0">
              <a:buNone/>
            </a:pPr>
            <a:r>
              <a:rPr lang="de-CH" sz="9800" dirty="0">
                <a:solidFill>
                  <a:srgbClr val="FF0000"/>
                </a:solidFill>
              </a:rPr>
              <a:t>S</a:t>
            </a:r>
            <a:r>
              <a:rPr lang="de-CH" sz="9800" dirty="0"/>
              <a:t>elbsthilfe</a:t>
            </a:r>
          </a:p>
          <a:p>
            <a:pPr marL="0" indent="0">
              <a:buNone/>
            </a:pPr>
            <a:endParaRPr lang="de-CH" sz="9800" dirty="0">
              <a:solidFill>
                <a:srgbClr val="FF0000"/>
              </a:solidFill>
            </a:endParaRPr>
          </a:p>
          <a:p>
            <a:pPr marL="0" indent="0">
              <a:buNone/>
            </a:pPr>
            <a:r>
              <a:rPr lang="de-CH" sz="9800" dirty="0">
                <a:solidFill>
                  <a:srgbClr val="FF0000"/>
                </a:solidFill>
              </a:rPr>
              <a:t>S</a:t>
            </a:r>
            <a:r>
              <a:rPr lang="de-CH" sz="9800" dirty="0"/>
              <a:t>elbstbestimmung</a:t>
            </a:r>
          </a:p>
          <a:p>
            <a:pPr marL="0" indent="0">
              <a:buNone/>
            </a:pPr>
            <a:endParaRPr lang="de-CH" sz="9800" dirty="0">
              <a:solidFill>
                <a:srgbClr val="FF0000"/>
              </a:solidFill>
            </a:endParaRPr>
          </a:p>
          <a:p>
            <a:pPr marL="0" indent="0">
              <a:buNone/>
            </a:pPr>
            <a:r>
              <a:rPr lang="de-CH" sz="9800" dirty="0">
                <a:solidFill>
                  <a:srgbClr val="FF0000"/>
                </a:solidFill>
              </a:rPr>
              <a:t>S</a:t>
            </a:r>
            <a:r>
              <a:rPr lang="de-CH" sz="9800" dirty="0"/>
              <a:t>icherheit</a:t>
            </a:r>
          </a:p>
          <a:p>
            <a:pPr marL="0" indent="0">
              <a:buNone/>
            </a:pPr>
            <a:endParaRPr lang="de-CH" sz="9800" dirty="0">
              <a:solidFill>
                <a:srgbClr val="FF0000"/>
              </a:solidFill>
            </a:endParaRPr>
          </a:p>
          <a:p>
            <a:pPr marL="0" indent="0">
              <a:buNone/>
            </a:pPr>
            <a:r>
              <a:rPr lang="de-CH" sz="9800" dirty="0">
                <a:solidFill>
                  <a:srgbClr val="FF0000"/>
                </a:solidFill>
              </a:rPr>
              <a:t>S</a:t>
            </a:r>
            <a:r>
              <a:rPr lang="de-CH" sz="9800" dirty="0"/>
              <a:t>upport</a:t>
            </a:r>
          </a:p>
          <a:p>
            <a:pPr marL="0" indent="0">
              <a:buNone/>
            </a:pPr>
            <a:endParaRPr lang="de-CH" sz="9800" dirty="0"/>
          </a:p>
          <a:p>
            <a:pPr marL="0" indent="0">
              <a:buNone/>
            </a:pPr>
            <a:r>
              <a:rPr lang="de-CH" sz="9800" dirty="0"/>
              <a:t>Vier «</a:t>
            </a:r>
            <a:r>
              <a:rPr lang="de-CH" sz="9800" dirty="0">
                <a:solidFill>
                  <a:srgbClr val="FF0000"/>
                </a:solidFill>
              </a:rPr>
              <a:t>S</a:t>
            </a:r>
            <a:r>
              <a:rPr lang="de-CH" sz="9800" dirty="0"/>
              <a:t>»	</a:t>
            </a:r>
          </a:p>
          <a:p>
            <a:pPr marL="0" indent="0">
              <a:buNone/>
            </a:pPr>
            <a:endParaRPr lang="de-CH" sz="4125" dirty="0"/>
          </a:p>
          <a:p>
            <a:pPr marL="0" indent="0">
              <a:buNone/>
            </a:pPr>
            <a:endParaRPr lang="de-CH" sz="4125" dirty="0"/>
          </a:p>
          <a:p>
            <a:pPr marL="0" indent="0">
              <a:buNone/>
            </a:pPr>
            <a:endParaRPr lang="de-CH" sz="4125" dirty="0"/>
          </a:p>
          <a:p>
            <a:pPr marL="0" indent="0">
              <a:buNone/>
            </a:pPr>
            <a:r>
              <a:rPr lang="de-CH" sz="4125" dirty="0"/>
              <a:t>	</a:t>
            </a:r>
          </a:p>
          <a:p>
            <a:pPr marL="0" indent="0">
              <a:buNone/>
            </a:pPr>
            <a:endParaRPr lang="de-CH" sz="1875" dirty="0"/>
          </a:p>
          <a:p>
            <a:pPr marL="0" indent="0">
              <a:buNone/>
            </a:pPr>
            <a:endParaRPr lang="de-CH" sz="1875" dirty="0"/>
          </a:p>
          <a:p>
            <a:pPr marL="0" indent="0">
              <a:buNone/>
            </a:pPr>
            <a:endParaRPr lang="de-CH" sz="1875" dirty="0"/>
          </a:p>
          <a:p>
            <a:pPr marL="0" indent="0">
              <a:buNone/>
            </a:pPr>
            <a:r>
              <a:rPr lang="de-CH" sz="1875" dirty="0"/>
              <a:t>Abbildung: Ziele und Kompetenzen von Palliative Care (Steffen </a:t>
            </a:r>
            <a:r>
              <a:rPr lang="de-CH" sz="1875" dirty="0" err="1"/>
              <a:t>Eychmüller</a:t>
            </a:r>
            <a:r>
              <a:rPr lang="de-CH" sz="1875" dirty="0"/>
              <a:t>, Palliativzentrum</a:t>
            </a:r>
          </a:p>
          <a:p>
            <a:pPr marL="0" indent="0">
              <a:buNone/>
            </a:pPr>
            <a:r>
              <a:rPr lang="de-CH" sz="1875" dirty="0"/>
              <a:t>Kantonsspital </a:t>
            </a:r>
            <a:r>
              <a:rPr lang="de-CH" sz="1875" dirty="0" err="1"/>
              <a:t>St.Gallen</a:t>
            </a:r>
            <a:r>
              <a:rPr lang="de-CH" sz="1875" dirty="0"/>
              <a:t>) Palliative Care in der Gemeinde, ein Handbuch zur Vernetzung, Erfahrungen aus der Ostschweiz</a:t>
            </a:r>
          </a:p>
          <a:p>
            <a:pPr marL="0" indent="0">
              <a:buNone/>
            </a:pPr>
            <a:r>
              <a:rPr lang="de-CH" sz="1875" dirty="0"/>
              <a:t>Herausgeber: Palliativzentrum Kantonsspital </a:t>
            </a:r>
            <a:r>
              <a:rPr lang="de-CH" sz="1875" dirty="0" err="1"/>
              <a:t>St.Gallen</a:t>
            </a:r>
            <a:endParaRPr lang="de-CH"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797" y="1050760"/>
            <a:ext cx="1898470" cy="11567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Grafik 4">
            <a:extLst>
              <a:ext uri="{FF2B5EF4-FFF2-40B4-BE49-F238E27FC236}">
                <a16:creationId xmlns:a16="http://schemas.microsoft.com/office/drawing/2014/main" id="{6B03BF33-5FB3-4868-A764-FBAF52E37288}"/>
              </a:ext>
            </a:extLst>
          </p:cNvPr>
          <p:cNvPicPr>
            <a:picLocks noChangeAspect="1"/>
          </p:cNvPicPr>
          <p:nvPr/>
        </p:nvPicPr>
        <p:blipFill>
          <a:blip r:embed="rId3"/>
          <a:stretch>
            <a:fillRect/>
          </a:stretch>
        </p:blipFill>
        <p:spPr>
          <a:xfrm>
            <a:off x="557348" y="2466880"/>
            <a:ext cx="4763588" cy="3384655"/>
          </a:xfrm>
          <a:prstGeom prst="rect">
            <a:avLst/>
          </a:prstGeom>
        </p:spPr>
      </p:pic>
      <p:pic>
        <p:nvPicPr>
          <p:cNvPr id="7" name="Grafik 6">
            <a:extLst>
              <a:ext uri="{FF2B5EF4-FFF2-40B4-BE49-F238E27FC236}">
                <a16:creationId xmlns:a16="http://schemas.microsoft.com/office/drawing/2014/main" id="{807E148B-21B5-405E-9EE2-155D2D7B6208}"/>
              </a:ext>
            </a:extLst>
          </p:cNvPr>
          <p:cNvPicPr>
            <a:picLocks noChangeAspect="1"/>
          </p:cNvPicPr>
          <p:nvPr/>
        </p:nvPicPr>
        <p:blipFill>
          <a:blip r:embed="rId4"/>
          <a:stretch>
            <a:fillRect/>
          </a:stretch>
        </p:blipFill>
        <p:spPr>
          <a:xfrm>
            <a:off x="0" y="996241"/>
            <a:ext cx="9144000" cy="6355662"/>
          </a:xfrm>
          <a:prstGeom prst="rect">
            <a:avLst/>
          </a:prstGeom>
        </p:spPr>
      </p:pic>
    </p:spTree>
    <p:extLst>
      <p:ext uri="{BB962C8B-B14F-4D97-AF65-F5344CB8AC3E}">
        <p14:creationId xmlns:p14="http://schemas.microsoft.com/office/powerpoint/2010/main" val="117505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7" y="402175"/>
            <a:ext cx="5832648" cy="594066"/>
          </a:xfrm>
        </p:spPr>
        <p:txBody>
          <a:bodyPr>
            <a:normAutofit/>
          </a:bodyPr>
          <a:lstStyle/>
          <a:p>
            <a:r>
              <a:rPr lang="de-CH" sz="2600" dirty="0">
                <a:solidFill>
                  <a:schemeClr val="accent1">
                    <a:lumMod val="75000"/>
                  </a:schemeClr>
                </a:solidFill>
              </a:rPr>
              <a:t>SENS Pocket-Card II</a:t>
            </a:r>
          </a:p>
        </p:txBody>
      </p:sp>
      <p:pic>
        <p:nvPicPr>
          <p:cNvPr id="11" name="Grafik 10">
            <a:extLst>
              <a:ext uri="{FF2B5EF4-FFF2-40B4-BE49-F238E27FC236}">
                <a16:creationId xmlns:a16="http://schemas.microsoft.com/office/drawing/2014/main" id="{1F4E7DA8-19EE-4988-8E52-6E15DD25CCD4}"/>
              </a:ext>
            </a:extLst>
          </p:cNvPr>
          <p:cNvPicPr>
            <a:picLocks noChangeAspect="1"/>
          </p:cNvPicPr>
          <p:nvPr/>
        </p:nvPicPr>
        <p:blipFill>
          <a:blip r:embed="rId2"/>
          <a:stretch>
            <a:fillRect/>
          </a:stretch>
        </p:blipFill>
        <p:spPr>
          <a:xfrm>
            <a:off x="161763" y="910646"/>
            <a:ext cx="8820473" cy="5947354"/>
          </a:xfrm>
          <a:prstGeom prst="rect">
            <a:avLst/>
          </a:prstGeom>
        </p:spPr>
      </p:pic>
    </p:spTree>
    <p:extLst>
      <p:ext uri="{BB962C8B-B14F-4D97-AF65-F5344CB8AC3E}">
        <p14:creationId xmlns:p14="http://schemas.microsoft.com/office/powerpoint/2010/main" val="475285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2393" y="5601540"/>
            <a:ext cx="1898470" cy="11567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el 1"/>
          <p:cNvSpPr>
            <a:spLocks noGrp="1"/>
          </p:cNvSpPr>
          <p:nvPr>
            <p:ph type="title"/>
          </p:nvPr>
        </p:nvSpPr>
        <p:spPr>
          <a:xfrm>
            <a:off x="598835" y="869920"/>
            <a:ext cx="5993554" cy="594066"/>
          </a:xfrm>
        </p:spPr>
        <p:txBody>
          <a:bodyPr>
            <a:noAutofit/>
          </a:bodyPr>
          <a:lstStyle/>
          <a:p>
            <a:pPr algn="l">
              <a:lnSpc>
                <a:spcPct val="90000"/>
              </a:lnSpc>
            </a:pPr>
            <a:r>
              <a:rPr lang="de-CH" sz="2600" dirty="0">
                <a:solidFill>
                  <a:schemeClr val="accent1">
                    <a:lumMod val="75000"/>
                  </a:schemeClr>
                </a:solidFill>
              </a:rPr>
              <a:t>SENS Entstehung</a:t>
            </a:r>
          </a:p>
        </p:txBody>
      </p:sp>
      <p:sp>
        <p:nvSpPr>
          <p:cNvPr id="3" name="Inhaltsplatzhalter 2"/>
          <p:cNvSpPr>
            <a:spLocks noGrp="1"/>
          </p:cNvSpPr>
          <p:nvPr>
            <p:ph idx="1"/>
          </p:nvPr>
        </p:nvSpPr>
        <p:spPr>
          <a:xfrm>
            <a:off x="598835" y="1648570"/>
            <a:ext cx="8092320" cy="3560860"/>
          </a:xfrm>
        </p:spPr>
        <p:txBody>
          <a:bodyPr>
            <a:noAutofit/>
          </a:bodyPr>
          <a:lstStyle/>
          <a:p>
            <a:r>
              <a:rPr lang="de-CH" sz="2000" dirty="0">
                <a:solidFill>
                  <a:srgbClr val="000000"/>
                </a:solidFill>
                <a:latin typeface="+mj-lt"/>
              </a:rPr>
              <a:t>Die SENS-Struktur wurde auf Basis der thematischen Auswertung von 500 Beratungsberichten der Palliativberatung des Kantonsspitals St. Gallen im Rahmen der Entwicklung von Qualitätsstandards «Palliative Care» erstellt.</a:t>
            </a:r>
          </a:p>
          <a:p>
            <a:r>
              <a:rPr lang="de-CH" sz="2000" dirty="0">
                <a:solidFill>
                  <a:srgbClr val="000000"/>
                </a:solidFill>
                <a:latin typeface="+mj-lt"/>
              </a:rPr>
              <a:t>Ziel war es, eine gemeinsame thematische Gliederung für Patienten, Angehörige und Kliniker zu finden und damit eine gleichermaßen richtungsweisende und aussagekräftige Darstellung der Leitfragen bei fortgeschrittenen Erkrankungen. </a:t>
            </a:r>
          </a:p>
          <a:p>
            <a:r>
              <a:rPr lang="de-CH" sz="2000" dirty="0">
                <a:solidFill>
                  <a:srgbClr val="000000"/>
                </a:solidFill>
                <a:latin typeface="+mj-lt"/>
              </a:rPr>
              <a:t>Diese Themen tragen dazu bei, eine gemeinsame Sprache zu schaffen und den Fokus von medizinischen und pflegerischen Terminologien zu lösen. Probleme und Sorgen werden ebenso angesprochen wie individuelle Ressourcen und „Energiequellen“, um den Herausforderungen fortgeschrittener Erkrankungen und der letzten Lebensphase zu begegnen.</a:t>
            </a:r>
            <a:endParaRPr lang="de-CH" sz="2000" dirty="0"/>
          </a:p>
        </p:txBody>
      </p:sp>
    </p:spTree>
    <p:extLst>
      <p:ext uri="{BB962C8B-B14F-4D97-AF65-F5344CB8AC3E}">
        <p14:creationId xmlns:p14="http://schemas.microsoft.com/office/powerpoint/2010/main" val="3615116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2393" y="5601540"/>
            <a:ext cx="1898470" cy="11567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itel 1">
            <a:extLst>
              <a:ext uri="{FF2B5EF4-FFF2-40B4-BE49-F238E27FC236}">
                <a16:creationId xmlns:a16="http://schemas.microsoft.com/office/drawing/2014/main" id="{DBD9DCDF-F8E6-4872-88EF-39453EE435F0}"/>
              </a:ext>
            </a:extLst>
          </p:cNvPr>
          <p:cNvSpPr>
            <a:spLocks noGrp="1"/>
          </p:cNvSpPr>
          <p:nvPr>
            <p:ph type="title"/>
          </p:nvPr>
        </p:nvSpPr>
        <p:spPr>
          <a:xfrm>
            <a:off x="457200" y="274638"/>
            <a:ext cx="8229600" cy="1143000"/>
          </a:xfrm>
        </p:spPr>
        <p:txBody>
          <a:bodyPr>
            <a:noAutofit/>
          </a:bodyPr>
          <a:lstStyle/>
          <a:p>
            <a:pPr algn="l">
              <a:lnSpc>
                <a:spcPct val="90000"/>
              </a:lnSpc>
            </a:pPr>
            <a:r>
              <a:rPr lang="de-CH" sz="2600" dirty="0">
                <a:solidFill>
                  <a:schemeClr val="accent1">
                    <a:lumMod val="75000"/>
                  </a:schemeClr>
                </a:solidFill>
              </a:rPr>
              <a:t>Einsatz von SENS</a:t>
            </a:r>
          </a:p>
        </p:txBody>
      </p:sp>
      <p:sp>
        <p:nvSpPr>
          <p:cNvPr id="3" name="Inhaltsplatzhalter 2"/>
          <p:cNvSpPr>
            <a:spLocks noGrp="1"/>
          </p:cNvSpPr>
          <p:nvPr>
            <p:ph idx="1"/>
          </p:nvPr>
        </p:nvSpPr>
        <p:spPr>
          <a:xfrm>
            <a:off x="457200" y="1708204"/>
            <a:ext cx="7820297" cy="3299224"/>
          </a:xfrm>
        </p:spPr>
        <p:txBody>
          <a:bodyPr>
            <a:normAutofit fontScale="47500" lnSpcReduction="20000"/>
          </a:bodyPr>
          <a:lstStyle/>
          <a:p>
            <a:pPr marL="357188" indent="-357188"/>
            <a:r>
              <a:rPr lang="de-CH" sz="5700" dirty="0">
                <a:solidFill>
                  <a:srgbClr val="000000"/>
                </a:solidFill>
                <a:latin typeface="+mj-lt"/>
              </a:rPr>
              <a:t>Assessment/Assessmentinstrumente</a:t>
            </a:r>
          </a:p>
          <a:p>
            <a:pPr marL="357188" indent="-357188"/>
            <a:r>
              <a:rPr lang="de-CH" sz="5700" dirty="0">
                <a:solidFill>
                  <a:srgbClr val="000000"/>
                </a:solidFill>
                <a:latin typeface="+mj-lt"/>
              </a:rPr>
              <a:t>Fallbesprechungen</a:t>
            </a:r>
          </a:p>
          <a:p>
            <a:pPr marL="357188" indent="-357188"/>
            <a:r>
              <a:rPr lang="de-CH" sz="5700" dirty="0">
                <a:solidFill>
                  <a:srgbClr val="000000"/>
                </a:solidFill>
                <a:latin typeface="+mj-lt"/>
              </a:rPr>
              <a:t>Fallbeschreibungen</a:t>
            </a:r>
          </a:p>
          <a:p>
            <a:pPr marL="357188" indent="-357188"/>
            <a:r>
              <a:rPr lang="de-CH" sz="5700" dirty="0">
                <a:solidFill>
                  <a:srgbClr val="000000"/>
                </a:solidFill>
                <a:latin typeface="+mj-lt"/>
              </a:rPr>
              <a:t>Rundtisch – Gespräche</a:t>
            </a:r>
          </a:p>
          <a:p>
            <a:pPr marL="357188" indent="-357188"/>
            <a:r>
              <a:rPr lang="de-CH" sz="5700" dirty="0">
                <a:solidFill>
                  <a:srgbClr val="000000"/>
                </a:solidFill>
                <a:latin typeface="+mj-lt"/>
              </a:rPr>
              <a:t>Umfassende Situationsbeschreibung/Kompetenznachweis</a:t>
            </a:r>
          </a:p>
          <a:p>
            <a:pPr marL="357188" indent="-357188"/>
            <a:r>
              <a:rPr lang="de-CH" sz="5700" dirty="0">
                <a:solidFill>
                  <a:srgbClr val="000000"/>
                </a:solidFill>
                <a:latin typeface="+mj-lt"/>
              </a:rPr>
              <a:t>Bildungsinhalte/Bildungsangebote</a:t>
            </a:r>
          </a:p>
          <a:p>
            <a:pPr marL="357188" indent="-357188"/>
            <a:r>
              <a:rPr lang="de-CH" sz="5700" dirty="0">
                <a:solidFill>
                  <a:srgbClr val="000000"/>
                </a:solidFill>
                <a:latin typeface="+mj-lt"/>
              </a:rPr>
              <a:t>Struktur </a:t>
            </a:r>
            <a:r>
              <a:rPr lang="de-CH" sz="5700" dirty="0" err="1">
                <a:solidFill>
                  <a:srgbClr val="000000"/>
                </a:solidFill>
                <a:latin typeface="+mj-lt"/>
              </a:rPr>
              <a:t>Kompetenzenkatalog</a:t>
            </a:r>
            <a:r>
              <a:rPr lang="de-CH" sz="5700" dirty="0">
                <a:solidFill>
                  <a:srgbClr val="000000"/>
                </a:solidFill>
                <a:latin typeface="+mj-lt"/>
              </a:rPr>
              <a:t> A - C                        </a:t>
            </a:r>
          </a:p>
          <a:p>
            <a:pPr marL="0" indent="0">
              <a:buNone/>
            </a:pPr>
            <a:endParaRPr lang="de-CH" sz="6600" dirty="0">
              <a:solidFill>
                <a:srgbClr val="000000"/>
              </a:solidFill>
              <a:latin typeface="+mj-lt"/>
            </a:endParaRPr>
          </a:p>
          <a:p>
            <a:pPr marL="0" indent="0">
              <a:buNone/>
            </a:pPr>
            <a:endParaRPr lang="de-CH" sz="6600" dirty="0">
              <a:solidFill>
                <a:srgbClr val="000000"/>
              </a:solidFill>
              <a:latin typeface="+mj-lt"/>
            </a:endParaRPr>
          </a:p>
        </p:txBody>
      </p:sp>
    </p:spTree>
    <p:extLst>
      <p:ext uri="{BB962C8B-B14F-4D97-AF65-F5344CB8AC3E}">
        <p14:creationId xmlns:p14="http://schemas.microsoft.com/office/powerpoint/2010/main" val="413870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2393" y="5601540"/>
            <a:ext cx="1898470" cy="11567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Inhaltsplatzhalter 2"/>
          <p:cNvSpPr>
            <a:spLocks noGrp="1"/>
          </p:cNvSpPr>
          <p:nvPr>
            <p:ph idx="1"/>
          </p:nvPr>
        </p:nvSpPr>
        <p:spPr>
          <a:xfrm>
            <a:off x="429220" y="1625774"/>
            <a:ext cx="8083611" cy="4296994"/>
          </a:xfrm>
        </p:spPr>
        <p:txBody>
          <a:bodyPr>
            <a:normAutofit fontScale="40000" lnSpcReduction="20000"/>
          </a:bodyPr>
          <a:lstStyle/>
          <a:p>
            <a:pPr marL="0" indent="0">
              <a:buNone/>
            </a:pPr>
            <a:endParaRPr lang="de-CH" sz="6600" dirty="0">
              <a:solidFill>
                <a:srgbClr val="000000"/>
              </a:solidFill>
              <a:latin typeface="+mj-lt"/>
            </a:endParaRPr>
          </a:p>
          <a:p>
            <a:pPr marL="444500" indent="-444500"/>
            <a:r>
              <a:rPr lang="de-CH" sz="6600" dirty="0">
                <a:solidFill>
                  <a:srgbClr val="000000"/>
                </a:solidFill>
                <a:latin typeface="+mj-lt"/>
              </a:rPr>
              <a:t>Eine Orientierungshilfe</a:t>
            </a:r>
          </a:p>
          <a:p>
            <a:pPr marL="444500" indent="-444500"/>
            <a:r>
              <a:rPr lang="de-CH" sz="6600" dirty="0">
                <a:solidFill>
                  <a:srgbClr val="000000"/>
                </a:solidFill>
                <a:latin typeface="+mj-lt"/>
              </a:rPr>
              <a:t>Klar strukturierte, problemorientierte Erfassung</a:t>
            </a:r>
          </a:p>
          <a:p>
            <a:pPr marL="444500" indent="-444500"/>
            <a:r>
              <a:rPr lang="de-CH" sz="6600" dirty="0">
                <a:solidFill>
                  <a:srgbClr val="000000"/>
                </a:solidFill>
                <a:latin typeface="+mj-lt"/>
              </a:rPr>
              <a:t>Rascher Überblick über das „Leiden“ incl. Priorisierung</a:t>
            </a:r>
          </a:p>
          <a:p>
            <a:pPr marL="444500" indent="-444500"/>
            <a:r>
              <a:rPr lang="de-CH" sz="6600" dirty="0">
                <a:solidFill>
                  <a:srgbClr val="000000"/>
                </a:solidFill>
                <a:latin typeface="+mj-lt"/>
              </a:rPr>
              <a:t>Verbesserte Kommunikation wichtiger Berufsgruppen</a:t>
            </a:r>
          </a:p>
          <a:p>
            <a:pPr marL="444500" indent="-444500"/>
            <a:r>
              <a:rPr lang="de-CH" sz="6600" dirty="0">
                <a:solidFill>
                  <a:srgbClr val="000000"/>
                </a:solidFill>
                <a:latin typeface="+mj-lt"/>
              </a:rPr>
              <a:t>Förderung der interdisziplinäre Zusammenarbeit /Teamwork</a:t>
            </a:r>
          </a:p>
          <a:p>
            <a:pPr marL="444500" indent="-444500"/>
            <a:r>
              <a:rPr lang="de-CH" sz="6600" dirty="0">
                <a:solidFill>
                  <a:srgbClr val="000000"/>
                </a:solidFill>
                <a:latin typeface="+mj-lt"/>
              </a:rPr>
              <a:t>Einfache Dokumentation, u.a. auch für Runden Tisch</a:t>
            </a:r>
          </a:p>
          <a:p>
            <a:pPr marL="444500" indent="-444500"/>
            <a:r>
              <a:rPr lang="de-CH" sz="6600" dirty="0">
                <a:solidFill>
                  <a:srgbClr val="000000"/>
                </a:solidFill>
                <a:latin typeface="+mj-lt"/>
              </a:rPr>
              <a:t>Grundlagen für Bildungsangebote, Assessmentinstrumente etc.</a:t>
            </a:r>
          </a:p>
          <a:p>
            <a:endParaRPr lang="de-CH" sz="1875" dirty="0"/>
          </a:p>
        </p:txBody>
      </p:sp>
      <p:sp>
        <p:nvSpPr>
          <p:cNvPr id="5" name="Titel 1">
            <a:extLst>
              <a:ext uri="{FF2B5EF4-FFF2-40B4-BE49-F238E27FC236}">
                <a16:creationId xmlns:a16="http://schemas.microsoft.com/office/drawing/2014/main" id="{0716460E-AA20-4602-9724-969C9C89AF81}"/>
              </a:ext>
            </a:extLst>
          </p:cNvPr>
          <p:cNvSpPr txBox="1">
            <a:spLocks/>
          </p:cNvSpPr>
          <p:nvPr/>
        </p:nvSpPr>
        <p:spPr>
          <a:xfrm>
            <a:off x="429220" y="935232"/>
            <a:ext cx="5993554" cy="59406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90000"/>
              </a:lnSpc>
            </a:pPr>
            <a:r>
              <a:rPr lang="de-CH" sz="2600" dirty="0">
                <a:solidFill>
                  <a:schemeClr val="accent1">
                    <a:lumMod val="75000"/>
                  </a:schemeClr>
                </a:solidFill>
              </a:rPr>
              <a:t>Nutzen von SENS</a:t>
            </a:r>
          </a:p>
        </p:txBody>
      </p:sp>
    </p:spTree>
    <p:extLst>
      <p:ext uri="{BB962C8B-B14F-4D97-AF65-F5344CB8AC3E}">
        <p14:creationId xmlns:p14="http://schemas.microsoft.com/office/powerpoint/2010/main" val="526127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45530" y="5701226"/>
            <a:ext cx="1898470" cy="11567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itel 1">
            <a:extLst>
              <a:ext uri="{FF2B5EF4-FFF2-40B4-BE49-F238E27FC236}">
                <a16:creationId xmlns:a16="http://schemas.microsoft.com/office/drawing/2014/main" id="{7C16F7D9-6837-46A8-A28C-14C8FE251DCF}"/>
              </a:ext>
            </a:extLst>
          </p:cNvPr>
          <p:cNvSpPr>
            <a:spLocks noGrp="1"/>
          </p:cNvSpPr>
          <p:nvPr>
            <p:ph type="title"/>
          </p:nvPr>
        </p:nvSpPr>
        <p:spPr>
          <a:xfrm>
            <a:off x="572469" y="211225"/>
            <a:ext cx="8172994" cy="509133"/>
          </a:xfrm>
        </p:spPr>
        <p:txBody>
          <a:bodyPr>
            <a:noAutofit/>
          </a:bodyPr>
          <a:lstStyle/>
          <a:p>
            <a:pPr algn="l">
              <a:lnSpc>
                <a:spcPct val="90000"/>
              </a:lnSpc>
            </a:pPr>
            <a:r>
              <a:rPr lang="de-CH" sz="2600" dirty="0">
                <a:solidFill>
                  <a:schemeClr val="accent1">
                    <a:lumMod val="75000"/>
                  </a:schemeClr>
                </a:solidFill>
              </a:rPr>
              <a:t>Einsatz Assessment</a:t>
            </a:r>
          </a:p>
        </p:txBody>
      </p:sp>
      <p:sp>
        <p:nvSpPr>
          <p:cNvPr id="3" name="Inhaltsplatzhalter 2"/>
          <p:cNvSpPr>
            <a:spLocks noGrp="1"/>
          </p:cNvSpPr>
          <p:nvPr>
            <p:ph idx="1"/>
          </p:nvPr>
        </p:nvSpPr>
        <p:spPr>
          <a:xfrm>
            <a:off x="572469" y="1094826"/>
            <a:ext cx="8292857" cy="5926417"/>
          </a:xfrm>
        </p:spPr>
        <p:txBody>
          <a:bodyPr>
            <a:normAutofit fontScale="32500" lnSpcReduction="20000"/>
          </a:bodyPr>
          <a:lstStyle/>
          <a:p>
            <a:pPr marL="0" indent="0">
              <a:buNone/>
            </a:pPr>
            <a:endParaRPr lang="de-CH" sz="6600" dirty="0">
              <a:solidFill>
                <a:srgbClr val="666666"/>
              </a:solidFill>
              <a:latin typeface="+mj-lt"/>
            </a:endParaRPr>
          </a:p>
          <a:p>
            <a:pPr>
              <a:lnSpc>
                <a:spcPct val="120000"/>
              </a:lnSpc>
              <a:spcBef>
                <a:spcPts val="0"/>
              </a:spcBef>
            </a:pPr>
            <a:r>
              <a:rPr lang="de-CH" sz="6500" dirty="0">
                <a:solidFill>
                  <a:srgbClr val="000000"/>
                </a:solidFill>
                <a:latin typeface="+mj-lt"/>
              </a:rPr>
              <a:t>SENS ist ein praktisch orientiertes Raster zur Erfassung, Therapieplanung und Evaluation bei chronisch fortschreitenden und lebenslimitierenden Krankheiten.</a:t>
            </a:r>
          </a:p>
          <a:p>
            <a:pPr>
              <a:lnSpc>
                <a:spcPct val="120000"/>
              </a:lnSpc>
              <a:spcBef>
                <a:spcPts val="0"/>
              </a:spcBef>
            </a:pPr>
            <a:endParaRPr lang="de-CH" sz="6500" dirty="0">
              <a:solidFill>
                <a:srgbClr val="000000"/>
              </a:solidFill>
              <a:latin typeface="+mj-lt"/>
            </a:endParaRPr>
          </a:p>
          <a:p>
            <a:pPr>
              <a:lnSpc>
                <a:spcPct val="120000"/>
              </a:lnSpc>
              <a:spcBef>
                <a:spcPts val="0"/>
              </a:spcBef>
            </a:pPr>
            <a:r>
              <a:rPr lang="de-CH" sz="6500" dirty="0">
                <a:solidFill>
                  <a:srgbClr val="000000"/>
                </a:solidFill>
                <a:latin typeface="+mj-lt"/>
              </a:rPr>
              <a:t>SENS soll in speziell schwierigen Situationen wie auch im Alltag weiterhelfen. Durch den partizipativen Ansatz wird die Selbstwirksamkeit der Patienten im Umgang mit ihrer neuen Situation gestärkt. </a:t>
            </a:r>
          </a:p>
          <a:p>
            <a:pPr>
              <a:lnSpc>
                <a:spcPct val="120000"/>
              </a:lnSpc>
              <a:spcBef>
                <a:spcPts val="0"/>
              </a:spcBef>
            </a:pPr>
            <a:endParaRPr lang="de-CH" sz="6500" dirty="0">
              <a:solidFill>
                <a:srgbClr val="000000"/>
              </a:solidFill>
              <a:latin typeface="+mj-lt"/>
            </a:endParaRPr>
          </a:p>
          <a:p>
            <a:pPr>
              <a:lnSpc>
                <a:spcPct val="120000"/>
              </a:lnSpc>
              <a:spcBef>
                <a:spcPts val="0"/>
              </a:spcBef>
            </a:pPr>
            <a:r>
              <a:rPr lang="de-CH" sz="6500" dirty="0">
                <a:solidFill>
                  <a:srgbClr val="000000"/>
                </a:solidFill>
                <a:latin typeface="+mj-lt"/>
              </a:rPr>
              <a:t>SENS soll zur Ergänzung von standart-therapeutischen und diagnostischen Prozeduren verwendet werden. </a:t>
            </a:r>
          </a:p>
          <a:p>
            <a:pPr>
              <a:lnSpc>
                <a:spcPct val="120000"/>
              </a:lnSpc>
              <a:spcBef>
                <a:spcPts val="0"/>
              </a:spcBef>
            </a:pPr>
            <a:endParaRPr lang="de-CH" sz="6500" dirty="0">
              <a:solidFill>
                <a:srgbClr val="000000"/>
              </a:solidFill>
              <a:latin typeface="+mj-lt"/>
            </a:endParaRPr>
          </a:p>
          <a:p>
            <a:pPr>
              <a:lnSpc>
                <a:spcPct val="120000"/>
              </a:lnSpc>
              <a:spcBef>
                <a:spcPts val="0"/>
              </a:spcBef>
            </a:pPr>
            <a:r>
              <a:rPr lang="de-CH" sz="6500" dirty="0">
                <a:solidFill>
                  <a:srgbClr val="000000"/>
                </a:solidFill>
                <a:latin typeface="+mj-lt"/>
              </a:rPr>
              <a:t>SENS orientiert sich an zentralen Palliative Care Themen, in einem Raster das verständlich, simpel und für alle Involvierten einfach zu lernen ist.</a:t>
            </a:r>
          </a:p>
          <a:p>
            <a:pPr marL="0" indent="0">
              <a:lnSpc>
                <a:spcPct val="120000"/>
              </a:lnSpc>
              <a:spcBef>
                <a:spcPts val="0"/>
              </a:spcBef>
              <a:buNone/>
            </a:pPr>
            <a:endParaRPr lang="de-CH" sz="6500" dirty="0">
              <a:solidFill>
                <a:srgbClr val="000000"/>
              </a:solidFill>
              <a:latin typeface="+mj-lt"/>
            </a:endParaRPr>
          </a:p>
          <a:p>
            <a:pPr marL="0" indent="0">
              <a:lnSpc>
                <a:spcPct val="120000"/>
              </a:lnSpc>
              <a:spcBef>
                <a:spcPts val="0"/>
              </a:spcBef>
              <a:buNone/>
            </a:pPr>
            <a:endParaRPr lang="de-CH" sz="6500" dirty="0">
              <a:solidFill>
                <a:srgbClr val="000000"/>
              </a:solidFill>
              <a:latin typeface="+mj-lt"/>
            </a:endParaRPr>
          </a:p>
          <a:p>
            <a:pPr>
              <a:lnSpc>
                <a:spcPct val="120000"/>
              </a:lnSpc>
              <a:spcBef>
                <a:spcPts val="0"/>
              </a:spcBef>
            </a:pPr>
            <a:endParaRPr lang="de-CH" sz="6500" dirty="0">
              <a:solidFill>
                <a:srgbClr val="000000"/>
              </a:solidFill>
              <a:latin typeface="+mj-lt"/>
            </a:endParaRPr>
          </a:p>
        </p:txBody>
      </p:sp>
    </p:spTree>
    <p:extLst>
      <p:ext uri="{BB962C8B-B14F-4D97-AF65-F5344CB8AC3E}">
        <p14:creationId xmlns:p14="http://schemas.microsoft.com/office/powerpoint/2010/main" val="3037547282"/>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441</Words>
  <Application>Microsoft Office PowerPoint</Application>
  <PresentationFormat>Bildschirmpräsentation (4:3)</PresentationFormat>
  <Paragraphs>88</Paragraphs>
  <Slides>9</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9</vt:i4>
      </vt:variant>
    </vt:vector>
  </HeadingPairs>
  <TitlesOfParts>
    <vt:vector size="14" baseType="lpstr">
      <vt:lpstr>Arial</vt:lpstr>
      <vt:lpstr>Calibri</vt:lpstr>
      <vt:lpstr>Calibri Light</vt:lpstr>
      <vt:lpstr>Wingdings</vt:lpstr>
      <vt:lpstr>Office</vt:lpstr>
      <vt:lpstr>Folienset  zu SENS Modell </vt:lpstr>
      <vt:lpstr>Unterlagen zu SENS</vt:lpstr>
      <vt:lpstr>Gegenüberstellung SENS – 4 S</vt:lpstr>
      <vt:lpstr>SENS Pocket-Card</vt:lpstr>
      <vt:lpstr>SENS Pocket-Card II</vt:lpstr>
      <vt:lpstr>SENS Entstehung</vt:lpstr>
      <vt:lpstr>Einsatz von SENS</vt:lpstr>
      <vt:lpstr>PowerPoint-Präsentation</vt:lpstr>
      <vt:lpstr>Einsatz Assessment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Katharina Linsi</dc:creator>
  <cp:lastModifiedBy>Katharina Linsi</cp:lastModifiedBy>
  <cp:revision>7</cp:revision>
  <dcterms:created xsi:type="dcterms:W3CDTF">2021-09-27T12:29:19Z</dcterms:created>
  <dcterms:modified xsi:type="dcterms:W3CDTF">2021-10-25T14:06:15Z</dcterms:modified>
</cp:coreProperties>
</file>